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78" r:id="rId5"/>
    <p:sldMasterId id="2147483680" r:id="rId6"/>
  </p:sldMasterIdLst>
  <p:notesMasterIdLst>
    <p:notesMasterId r:id="rId24"/>
  </p:notesMasterIdLst>
  <p:handoutMasterIdLst>
    <p:handoutMasterId r:id="rId25"/>
  </p:handoutMasterIdLst>
  <p:sldIdLst>
    <p:sldId id="339" r:id="rId7"/>
    <p:sldId id="341" r:id="rId8"/>
    <p:sldId id="263" r:id="rId9"/>
    <p:sldId id="331" r:id="rId10"/>
    <p:sldId id="332" r:id="rId11"/>
    <p:sldId id="333" r:id="rId12"/>
    <p:sldId id="334" r:id="rId13"/>
    <p:sldId id="336" r:id="rId14"/>
    <p:sldId id="335" r:id="rId15"/>
    <p:sldId id="337" r:id="rId16"/>
    <p:sldId id="256" r:id="rId17"/>
    <p:sldId id="294" r:id="rId18"/>
    <p:sldId id="300" r:id="rId19"/>
    <p:sldId id="301" r:id="rId20"/>
    <p:sldId id="302" r:id="rId21"/>
    <p:sldId id="340" r:id="rId22"/>
    <p:sldId id="342" r:id="rId23"/>
  </p:sldIdLst>
  <p:sldSz cx="9144000" cy="5143500" type="screen16x9"/>
  <p:notesSz cx="6858000" cy="9144000"/>
  <p:defaultTextStyle>
    <a:defPPr>
      <a:defRPr lang="en-US"/>
    </a:defPPr>
    <a:lvl1pPr marL="0" algn="l" defTabSz="685410" rtl="0" eaLnBrk="1" latinLnBrk="0" hangingPunct="1">
      <a:defRPr sz="1400" kern="1200">
        <a:solidFill>
          <a:schemeClr val="tx1"/>
        </a:solidFill>
        <a:latin typeface="+mn-lt"/>
        <a:ea typeface="+mn-ea"/>
        <a:cs typeface="+mn-cs"/>
      </a:defRPr>
    </a:lvl1pPr>
    <a:lvl2pPr marL="342705" algn="l" defTabSz="685410" rtl="0" eaLnBrk="1" latinLnBrk="0" hangingPunct="1">
      <a:defRPr sz="1400" kern="1200">
        <a:solidFill>
          <a:schemeClr val="tx1"/>
        </a:solidFill>
        <a:latin typeface="+mn-lt"/>
        <a:ea typeface="+mn-ea"/>
        <a:cs typeface="+mn-cs"/>
      </a:defRPr>
    </a:lvl2pPr>
    <a:lvl3pPr marL="685410" algn="l" defTabSz="685410" rtl="0" eaLnBrk="1" latinLnBrk="0" hangingPunct="1">
      <a:defRPr sz="1400" kern="1200">
        <a:solidFill>
          <a:schemeClr val="tx1"/>
        </a:solidFill>
        <a:latin typeface="+mn-lt"/>
        <a:ea typeface="+mn-ea"/>
        <a:cs typeface="+mn-cs"/>
      </a:defRPr>
    </a:lvl3pPr>
    <a:lvl4pPr marL="1028115" algn="l" defTabSz="685410" rtl="0" eaLnBrk="1" latinLnBrk="0" hangingPunct="1">
      <a:defRPr sz="1400" kern="1200">
        <a:solidFill>
          <a:schemeClr val="tx1"/>
        </a:solidFill>
        <a:latin typeface="+mn-lt"/>
        <a:ea typeface="+mn-ea"/>
        <a:cs typeface="+mn-cs"/>
      </a:defRPr>
    </a:lvl4pPr>
    <a:lvl5pPr marL="1370820" algn="l" defTabSz="685410" rtl="0" eaLnBrk="1" latinLnBrk="0" hangingPunct="1">
      <a:defRPr sz="1400" kern="1200">
        <a:solidFill>
          <a:schemeClr val="tx1"/>
        </a:solidFill>
        <a:latin typeface="+mn-lt"/>
        <a:ea typeface="+mn-ea"/>
        <a:cs typeface="+mn-cs"/>
      </a:defRPr>
    </a:lvl5pPr>
    <a:lvl6pPr marL="1713525" algn="l" defTabSz="685410" rtl="0" eaLnBrk="1" latinLnBrk="0" hangingPunct="1">
      <a:defRPr sz="1400" kern="1200">
        <a:solidFill>
          <a:schemeClr val="tx1"/>
        </a:solidFill>
        <a:latin typeface="+mn-lt"/>
        <a:ea typeface="+mn-ea"/>
        <a:cs typeface="+mn-cs"/>
      </a:defRPr>
    </a:lvl6pPr>
    <a:lvl7pPr marL="2056230" algn="l" defTabSz="685410" rtl="0" eaLnBrk="1" latinLnBrk="0" hangingPunct="1">
      <a:defRPr sz="1400" kern="1200">
        <a:solidFill>
          <a:schemeClr val="tx1"/>
        </a:solidFill>
        <a:latin typeface="+mn-lt"/>
        <a:ea typeface="+mn-ea"/>
        <a:cs typeface="+mn-cs"/>
      </a:defRPr>
    </a:lvl7pPr>
    <a:lvl8pPr marL="2398935" algn="l" defTabSz="685410" rtl="0" eaLnBrk="1" latinLnBrk="0" hangingPunct="1">
      <a:defRPr sz="1400" kern="1200">
        <a:solidFill>
          <a:schemeClr val="tx1"/>
        </a:solidFill>
        <a:latin typeface="+mn-lt"/>
        <a:ea typeface="+mn-ea"/>
        <a:cs typeface="+mn-cs"/>
      </a:defRPr>
    </a:lvl8pPr>
    <a:lvl9pPr marL="2741640" algn="l" defTabSz="68541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9197"/>
    <a:srgbClr val="1E416C"/>
    <a:srgbClr val="476B98"/>
    <a:srgbClr val="8FB0C2"/>
    <a:srgbClr val="5F5E5E"/>
    <a:srgbClr val="E1BF4F"/>
    <a:srgbClr val="C5D9E4"/>
    <a:srgbClr val="F0F0F0"/>
    <a:srgbClr val="C5C5C4"/>
    <a:srgbClr val="A5A5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43"/>
  </p:normalViewPr>
  <p:slideViewPr>
    <p:cSldViewPr snapToGrid="0" snapToObjects="1">
      <p:cViewPr varScale="1">
        <p:scale>
          <a:sx n="78" d="100"/>
          <a:sy n="78" d="100"/>
        </p:scale>
        <p:origin x="964" y="52"/>
      </p:cViewPr>
      <p:guideLst>
        <p:guide orient="horz" pos="1620"/>
        <p:guide pos="2880"/>
      </p:guideLst>
    </p:cSldViewPr>
  </p:slideViewPr>
  <p:notesTextViewPr>
    <p:cViewPr>
      <p:scale>
        <a:sx n="1" d="1"/>
        <a:sy n="1" d="1"/>
      </p:scale>
      <p:origin x="0" y="0"/>
    </p:cViewPr>
  </p:notesTextViewPr>
  <p:notesViewPr>
    <p:cSldViewPr snapToGrid="0" snapToObjects="1">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7C9126-91B4-9349-AB53-92A937C820E3}" type="datetimeFigureOut">
              <a:rPr lang="en-US" smtClean="0"/>
              <a:t>3/5/2026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273D4A-DADE-384E-B82B-B7CFFE4CA772}" type="slidenum">
              <a:rPr lang="en-US" smtClean="0"/>
              <a:t>‹#›</a:t>
            </a:fld>
            <a:endParaRPr lang="en-US"/>
          </a:p>
        </p:txBody>
      </p:sp>
    </p:spTree>
    <p:extLst>
      <p:ext uri="{BB962C8B-B14F-4D97-AF65-F5344CB8AC3E}">
        <p14:creationId xmlns:p14="http://schemas.microsoft.com/office/powerpoint/2010/main" val="1423681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E42124-436D-394E-A7EC-B637D995F67B}" type="datetimeFigureOut">
              <a:rPr lang="en-US" smtClean="0"/>
              <a:t>3/5/2026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5FEE54-8CBD-734F-95F3-810624B78272}" type="slidenum">
              <a:rPr lang="en-US" smtClean="0"/>
              <a:t>‹#›</a:t>
            </a:fld>
            <a:endParaRPr lang="en-US"/>
          </a:p>
        </p:txBody>
      </p:sp>
    </p:spTree>
    <p:extLst>
      <p:ext uri="{BB962C8B-B14F-4D97-AF65-F5344CB8AC3E}">
        <p14:creationId xmlns:p14="http://schemas.microsoft.com/office/powerpoint/2010/main" val="233640663"/>
      </p:ext>
    </p:extLst>
  </p:cSld>
  <p:clrMap bg1="lt1" tx1="dk1" bg2="lt2" tx2="dk2" accent1="accent1" accent2="accent2" accent3="accent3" accent4="accent4" accent5="accent5" accent6="accent6" hlink="hlink" folHlink="folHlink"/>
  <p:notesStyle>
    <a:lvl1pPr marL="0" algn="l" defTabSz="685410" rtl="0" eaLnBrk="1" latinLnBrk="0" hangingPunct="1">
      <a:defRPr sz="900" kern="1200">
        <a:solidFill>
          <a:schemeClr val="tx1"/>
        </a:solidFill>
        <a:latin typeface="+mn-lt"/>
        <a:ea typeface="+mn-ea"/>
        <a:cs typeface="+mn-cs"/>
      </a:defRPr>
    </a:lvl1pPr>
    <a:lvl2pPr marL="342705" algn="l" defTabSz="685410" rtl="0" eaLnBrk="1" latinLnBrk="0" hangingPunct="1">
      <a:defRPr sz="900" kern="1200">
        <a:solidFill>
          <a:schemeClr val="tx1"/>
        </a:solidFill>
        <a:latin typeface="+mn-lt"/>
        <a:ea typeface="+mn-ea"/>
        <a:cs typeface="+mn-cs"/>
      </a:defRPr>
    </a:lvl2pPr>
    <a:lvl3pPr marL="685410" algn="l" defTabSz="685410" rtl="0" eaLnBrk="1" latinLnBrk="0" hangingPunct="1">
      <a:defRPr sz="900" kern="1200">
        <a:solidFill>
          <a:schemeClr val="tx1"/>
        </a:solidFill>
        <a:latin typeface="+mn-lt"/>
        <a:ea typeface="+mn-ea"/>
        <a:cs typeface="+mn-cs"/>
      </a:defRPr>
    </a:lvl3pPr>
    <a:lvl4pPr marL="1028115" algn="l" defTabSz="685410" rtl="0" eaLnBrk="1" latinLnBrk="0" hangingPunct="1">
      <a:defRPr sz="900" kern="1200">
        <a:solidFill>
          <a:schemeClr val="tx1"/>
        </a:solidFill>
        <a:latin typeface="+mn-lt"/>
        <a:ea typeface="+mn-ea"/>
        <a:cs typeface="+mn-cs"/>
      </a:defRPr>
    </a:lvl4pPr>
    <a:lvl5pPr marL="1370820" algn="l" defTabSz="685410" rtl="0" eaLnBrk="1" latinLnBrk="0" hangingPunct="1">
      <a:defRPr sz="900" kern="1200">
        <a:solidFill>
          <a:schemeClr val="tx1"/>
        </a:solidFill>
        <a:latin typeface="+mn-lt"/>
        <a:ea typeface="+mn-ea"/>
        <a:cs typeface="+mn-cs"/>
      </a:defRPr>
    </a:lvl5pPr>
    <a:lvl6pPr marL="1713525" algn="l" defTabSz="685410" rtl="0" eaLnBrk="1" latinLnBrk="0" hangingPunct="1">
      <a:defRPr sz="900" kern="1200">
        <a:solidFill>
          <a:schemeClr val="tx1"/>
        </a:solidFill>
        <a:latin typeface="+mn-lt"/>
        <a:ea typeface="+mn-ea"/>
        <a:cs typeface="+mn-cs"/>
      </a:defRPr>
    </a:lvl6pPr>
    <a:lvl7pPr marL="2056230" algn="l" defTabSz="685410" rtl="0" eaLnBrk="1" latinLnBrk="0" hangingPunct="1">
      <a:defRPr sz="900" kern="1200">
        <a:solidFill>
          <a:schemeClr val="tx1"/>
        </a:solidFill>
        <a:latin typeface="+mn-lt"/>
        <a:ea typeface="+mn-ea"/>
        <a:cs typeface="+mn-cs"/>
      </a:defRPr>
    </a:lvl7pPr>
    <a:lvl8pPr marL="2398935" algn="l" defTabSz="685410" rtl="0" eaLnBrk="1" latinLnBrk="0" hangingPunct="1">
      <a:defRPr sz="900" kern="1200">
        <a:solidFill>
          <a:schemeClr val="tx1"/>
        </a:solidFill>
        <a:latin typeface="+mn-lt"/>
        <a:ea typeface="+mn-ea"/>
        <a:cs typeface="+mn-cs"/>
      </a:defRPr>
    </a:lvl8pPr>
    <a:lvl9pPr marL="2741640" algn="l" defTabSz="68541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FEE54-8CBD-734F-95F3-810624B78272}" type="slidenum">
              <a:rPr lang="en-US" smtClean="0"/>
              <a:t>4</a:t>
            </a:fld>
            <a:endParaRPr lang="en-US"/>
          </a:p>
        </p:txBody>
      </p:sp>
    </p:spTree>
    <p:extLst>
      <p:ext uri="{BB962C8B-B14F-4D97-AF65-F5344CB8AC3E}">
        <p14:creationId xmlns:p14="http://schemas.microsoft.com/office/powerpoint/2010/main" val="469504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FEE54-8CBD-734F-95F3-810624B78272}" type="slidenum">
              <a:rPr lang="en-US" smtClean="0"/>
              <a:t>5</a:t>
            </a:fld>
            <a:endParaRPr lang="en-US"/>
          </a:p>
        </p:txBody>
      </p:sp>
    </p:spTree>
    <p:extLst>
      <p:ext uri="{BB962C8B-B14F-4D97-AF65-F5344CB8AC3E}">
        <p14:creationId xmlns:p14="http://schemas.microsoft.com/office/powerpoint/2010/main" val="403501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FEE54-8CBD-734F-95F3-810624B78272}" type="slidenum">
              <a:rPr lang="en-US" smtClean="0"/>
              <a:t>6</a:t>
            </a:fld>
            <a:endParaRPr lang="en-US"/>
          </a:p>
        </p:txBody>
      </p:sp>
    </p:spTree>
    <p:extLst>
      <p:ext uri="{BB962C8B-B14F-4D97-AF65-F5344CB8AC3E}">
        <p14:creationId xmlns:p14="http://schemas.microsoft.com/office/powerpoint/2010/main" val="1996174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FEE54-8CBD-734F-95F3-810624B78272}" type="slidenum">
              <a:rPr lang="en-US" smtClean="0"/>
              <a:t>7</a:t>
            </a:fld>
            <a:endParaRPr lang="en-US"/>
          </a:p>
        </p:txBody>
      </p:sp>
    </p:spTree>
    <p:extLst>
      <p:ext uri="{BB962C8B-B14F-4D97-AF65-F5344CB8AC3E}">
        <p14:creationId xmlns:p14="http://schemas.microsoft.com/office/powerpoint/2010/main" val="3065631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FEE54-8CBD-734F-95F3-810624B78272}" type="slidenum">
              <a:rPr lang="en-US" smtClean="0"/>
              <a:t>8</a:t>
            </a:fld>
            <a:endParaRPr lang="en-US"/>
          </a:p>
        </p:txBody>
      </p:sp>
    </p:spTree>
    <p:extLst>
      <p:ext uri="{BB962C8B-B14F-4D97-AF65-F5344CB8AC3E}">
        <p14:creationId xmlns:p14="http://schemas.microsoft.com/office/powerpoint/2010/main" val="2509014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5FEE54-8CBD-734F-95F3-810624B78272}" type="slidenum">
              <a:rPr lang="en-US" smtClean="0"/>
              <a:t>9</a:t>
            </a:fld>
            <a:endParaRPr lang="en-US"/>
          </a:p>
        </p:txBody>
      </p:sp>
    </p:spTree>
    <p:extLst>
      <p:ext uri="{BB962C8B-B14F-4D97-AF65-F5344CB8AC3E}">
        <p14:creationId xmlns:p14="http://schemas.microsoft.com/office/powerpoint/2010/main" val="470588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DDF40-53A5-28AB-DEC0-CFE6226B4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44168-8FE3-D2A1-A4BB-2E0023C81B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7C05D2-0D93-0C99-596B-B1230693E5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E03C26-F50D-0D68-8949-6B62CA24BCEF}"/>
              </a:ext>
            </a:extLst>
          </p:cNvPr>
          <p:cNvSpPr>
            <a:spLocks noGrp="1"/>
          </p:cNvSpPr>
          <p:nvPr>
            <p:ph type="sldNum" sz="quarter" idx="5"/>
          </p:nvPr>
        </p:nvSpPr>
        <p:spPr/>
        <p:txBody>
          <a:bodyPr/>
          <a:lstStyle/>
          <a:p>
            <a:fld id="{445FEE54-8CBD-734F-95F3-810624B78272}" type="slidenum">
              <a:rPr lang="en-US" smtClean="0"/>
              <a:t>10</a:t>
            </a:fld>
            <a:endParaRPr lang="en-US"/>
          </a:p>
        </p:txBody>
      </p:sp>
    </p:spTree>
    <p:extLst>
      <p:ext uri="{BB962C8B-B14F-4D97-AF65-F5344CB8AC3E}">
        <p14:creationId xmlns:p14="http://schemas.microsoft.com/office/powerpoint/2010/main" val="3158293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B46C-B807-A296-A6F1-5F05BF081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499DE-5691-3015-49D4-78EF02F42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8C8FA-727B-7896-6D5E-678CD9F832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2E3ECD-19AB-3D0B-A25C-3266AF9A5A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6B29B-D67C-9042-8B50-2CF1DD09B2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5732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1694D-E621-C3A5-C5C7-BCF2C32176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E4DCA-AABA-6D9E-FFBE-7A2EB8DC7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CD3E8-2E78-4157-26E8-1F3175B365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FFB6EA-4190-217C-CC62-DB77CE0C59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6B29B-D67C-9042-8B50-2CF1DD09B2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5132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8088E-063E-2D23-CD70-1D495FC28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865BB-DAC9-0431-A1AA-B5F90F3442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03E9F-C5A0-1459-39D6-67D19EB0FD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52710C-315C-CC8D-8861-C3F809D3B7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6B29B-D67C-9042-8B50-2CF1DD09B2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4698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53460-3BBA-F266-1B52-1794FE0B0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0D0A3-4C16-8932-EE85-41138896F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570FEC-A085-3CA4-D968-B85DD1706A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047F47-C46F-7C19-CA32-0CDAD573C4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6B29B-D67C-9042-8B50-2CF1DD09B2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8439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8" name="Rectangle 7"/>
          <p:cNvSpPr/>
          <p:nvPr userDrawn="1"/>
        </p:nvSpPr>
        <p:spPr>
          <a:xfrm>
            <a:off x="0" y="0"/>
            <a:ext cx="9144000" cy="5143500"/>
          </a:xfrm>
          <a:prstGeom prst="rect">
            <a:avLst/>
          </a:prstGeom>
          <a:solidFill>
            <a:srgbClr val="1F416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41513" y="1612997"/>
            <a:ext cx="1860972" cy="1917508"/>
          </a:xfrm>
          <a:prstGeom prst="rect">
            <a:avLst/>
          </a:prstGeom>
        </p:spPr>
      </p:pic>
    </p:spTree>
    <p:extLst>
      <p:ext uri="{BB962C8B-B14F-4D97-AF65-F5344CB8AC3E}">
        <p14:creationId xmlns:p14="http://schemas.microsoft.com/office/powerpoint/2010/main" val="198751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le blue title">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solidFill>
            <a:srgbClr val="C5D9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a:solidFill>
                <a:srgbClr val="E4E4E4"/>
              </a:solidFill>
            </a:endParaRPr>
          </a:p>
        </p:txBody>
      </p:sp>
      <p:cxnSp>
        <p:nvCxnSpPr>
          <p:cNvPr id="8" name="Straight Connector 7"/>
          <p:cNvCxnSpPr/>
          <p:nvPr userDrawn="1"/>
        </p:nvCxnSpPr>
        <p:spPr>
          <a:xfrm flipV="1">
            <a:off x="508362" y="4575499"/>
            <a:ext cx="8127291" cy="23471"/>
          </a:xfrm>
          <a:prstGeom prst="line">
            <a:avLst/>
          </a:prstGeom>
          <a:ln w="3175">
            <a:solidFill>
              <a:srgbClr val="1E416C"/>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185" y="4359356"/>
            <a:ext cx="1736401" cy="241876"/>
          </a:xfrm>
          <a:prstGeom prst="rect">
            <a:avLst/>
          </a:prstGeom>
        </p:spPr>
      </p:pic>
      <p:sp>
        <p:nvSpPr>
          <p:cNvPr id="15" name="Text Placeholder 16"/>
          <p:cNvSpPr>
            <a:spLocks noGrp="1"/>
          </p:cNvSpPr>
          <p:nvPr>
            <p:ph type="body" sz="quarter" idx="11" hasCustomPrompt="1"/>
          </p:nvPr>
        </p:nvSpPr>
        <p:spPr>
          <a:xfrm>
            <a:off x="1023938" y="2217728"/>
            <a:ext cx="7096125" cy="557213"/>
          </a:xfrm>
          <a:prstGeom prst="rect">
            <a:avLst/>
          </a:prstGeom>
        </p:spPr>
        <p:txBody>
          <a:bodyPr lIns="91430" tIns="45715" rIns="91430" bIns="45715"/>
          <a:lstStyle>
            <a:lvl1pPr marL="0" indent="0" algn="ctr">
              <a:lnSpc>
                <a:spcPts val="3600"/>
              </a:lnSpc>
              <a:buFontTx/>
              <a:buNone/>
              <a:defRPr sz="3000">
                <a:solidFill>
                  <a:srgbClr val="1E416C"/>
                </a:solidFill>
                <a:latin typeface="Georgia" panose="02040502050405020303" pitchFamily="18" charset="0"/>
                <a:ea typeface="Adria Slab" charset="0"/>
                <a:cs typeface="Arial" panose="020B0604020202020204" pitchFamily="34"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Section Title</a:t>
            </a:r>
          </a:p>
        </p:txBody>
      </p:sp>
      <p:sp>
        <p:nvSpPr>
          <p:cNvPr id="11" name="TextBox 10"/>
          <p:cNvSpPr txBox="1"/>
          <p:nvPr userDrawn="1"/>
        </p:nvSpPr>
        <p:spPr>
          <a:xfrm>
            <a:off x="7125392" y="4676613"/>
            <a:ext cx="1726651" cy="276999"/>
          </a:xfrm>
          <a:prstGeom prst="rect">
            <a:avLst/>
          </a:prstGeom>
          <a:noFill/>
        </p:spPr>
        <p:txBody>
          <a:bodyPr wrap="square" rtlCol="0">
            <a:spAutoFit/>
          </a:bodyPr>
          <a:lstStyle/>
          <a:p>
            <a:r>
              <a:rPr lang="fi-FI" sz="1200" dirty="0">
                <a:solidFill>
                  <a:srgbClr val="1E416C"/>
                </a:solidFill>
                <a:latin typeface="Georgia" panose="02040502050405020303" pitchFamily="18" charset="0"/>
                <a:ea typeface="Adria Slab" panose="00000500000000000000" pitchFamily="50" charset="0"/>
                <a:cs typeface="Arial" panose="020B0604020202020204" pitchFamily="34" charset="0"/>
              </a:rPr>
              <a:t>@gardencourtlaw</a:t>
            </a:r>
            <a:endParaRPr lang="en-GB" sz="1200" dirty="0">
              <a:solidFill>
                <a:srgbClr val="1E416C"/>
              </a:solidFill>
              <a:latin typeface="Georgia" panose="02040502050405020303" pitchFamily="18" charset="0"/>
              <a:ea typeface="Adria Slab" panose="00000500000000000000" pitchFamily="50" charset="0"/>
              <a:cs typeface="Arial" panose="020B0604020202020204" pitchFamily="34"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4500" y="4746908"/>
            <a:ext cx="224284" cy="182468"/>
          </a:xfrm>
          <a:prstGeom prst="rect">
            <a:avLst/>
          </a:prstGeom>
        </p:spPr>
      </p:pic>
      <p:pic>
        <p:nvPicPr>
          <p:cNvPr id="2" name="Picture 1" descr="A close up of a logo&#10;&#10;Description automatically generated">
            <a:extLst>
              <a:ext uri="{FF2B5EF4-FFF2-40B4-BE49-F238E27FC236}">
                <a16:creationId xmlns:a16="http://schemas.microsoft.com/office/drawing/2014/main" id="{2CC340D2-A96A-C402-0185-9FA910D4D16C}"/>
              </a:ext>
            </a:extLst>
          </p:cNvPr>
          <p:cNvPicPr>
            <a:picLocks noChangeAspect="1"/>
          </p:cNvPicPr>
          <p:nvPr userDrawn="1"/>
        </p:nvPicPr>
        <p:blipFill>
          <a:blip r:embed="rId4"/>
          <a:stretch>
            <a:fillRect/>
          </a:stretch>
        </p:blipFill>
        <p:spPr>
          <a:xfrm>
            <a:off x="6381302" y="3411101"/>
            <a:ext cx="2626773" cy="1518275"/>
          </a:xfrm>
          <a:prstGeom prst="rect">
            <a:avLst/>
          </a:prstGeom>
        </p:spPr>
      </p:pic>
    </p:spTree>
    <p:extLst>
      <p:ext uri="{BB962C8B-B14F-4D97-AF65-F5344CB8AC3E}">
        <p14:creationId xmlns:p14="http://schemas.microsoft.com/office/powerpoint/2010/main" val="128482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y title">
    <p:spTree>
      <p:nvGrpSpPr>
        <p:cNvPr id="1" name=""/>
        <p:cNvGrpSpPr/>
        <p:nvPr/>
      </p:nvGrpSpPr>
      <p:grpSpPr>
        <a:xfrm>
          <a:off x="0" y="0"/>
          <a:ext cx="0" cy="0"/>
          <a:chOff x="0" y="0"/>
          <a:chExt cx="0" cy="0"/>
        </a:xfrm>
      </p:grpSpPr>
      <p:sp>
        <p:nvSpPr>
          <p:cNvPr id="17" name="Rectangle 16"/>
          <p:cNvSpPr/>
          <p:nvPr userDrawn="1"/>
        </p:nvSpPr>
        <p:spPr>
          <a:xfrm>
            <a:off x="0" y="0"/>
            <a:ext cx="9144000" cy="51435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a:p>
        </p:txBody>
      </p:sp>
      <p:sp>
        <p:nvSpPr>
          <p:cNvPr id="15" name="Text Placeholder 16"/>
          <p:cNvSpPr>
            <a:spLocks noGrp="1"/>
          </p:cNvSpPr>
          <p:nvPr>
            <p:ph type="body" sz="quarter" idx="11" hasCustomPrompt="1"/>
          </p:nvPr>
        </p:nvSpPr>
        <p:spPr>
          <a:xfrm>
            <a:off x="1023938" y="2217728"/>
            <a:ext cx="7096125" cy="557213"/>
          </a:xfrm>
          <a:prstGeom prst="rect">
            <a:avLst/>
          </a:prstGeom>
        </p:spPr>
        <p:txBody>
          <a:bodyPr lIns="91430" tIns="45715" rIns="91430" bIns="45715"/>
          <a:lstStyle>
            <a:lvl1pPr marL="0" indent="0" algn="ctr">
              <a:lnSpc>
                <a:spcPts val="3600"/>
              </a:lnSpc>
              <a:buFontTx/>
              <a:buNone/>
              <a:defRPr sz="3000">
                <a:solidFill>
                  <a:srgbClr val="1E416C"/>
                </a:solidFill>
                <a:latin typeface="Georgia" panose="02040502050405020303" pitchFamily="18" charset="0"/>
                <a:ea typeface="Adria Slab" charset="0"/>
                <a:cs typeface="Georgia" panose="02040502050405020303" pitchFamily="18"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Section Title</a:t>
            </a:r>
          </a:p>
        </p:txBody>
      </p:sp>
      <p:cxnSp>
        <p:nvCxnSpPr>
          <p:cNvPr id="12" name="Straight Connector 11"/>
          <p:cNvCxnSpPr/>
          <p:nvPr userDrawn="1"/>
        </p:nvCxnSpPr>
        <p:spPr>
          <a:xfrm flipV="1">
            <a:off x="508362" y="4575499"/>
            <a:ext cx="8127291" cy="23471"/>
          </a:xfrm>
          <a:prstGeom prst="line">
            <a:avLst/>
          </a:prstGeom>
          <a:ln w="3175">
            <a:solidFill>
              <a:srgbClr val="1E416C"/>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185" y="4735856"/>
            <a:ext cx="1736401" cy="241877"/>
          </a:xfrm>
          <a:prstGeom prst="rect">
            <a:avLst/>
          </a:prstGeom>
        </p:spPr>
      </p:pic>
      <p:sp>
        <p:nvSpPr>
          <p:cNvPr id="16" name="Slide Number Placeholder 5"/>
          <p:cNvSpPr txBox="1">
            <a:spLocks/>
          </p:cNvSpPr>
          <p:nvPr userDrawn="1"/>
        </p:nvSpPr>
        <p:spPr>
          <a:xfrm>
            <a:off x="6672982" y="4318715"/>
            <a:ext cx="2057400" cy="273844"/>
          </a:xfrm>
          <a:prstGeom prst="rect">
            <a:avLst/>
          </a:prstGeom>
        </p:spPr>
        <p:txBody>
          <a:bodyPr vert="horz" lIns="91430" tIns="45715" rIns="91430" bIns="45715" rtlCol="0" anchor="ctr"/>
          <a:lstStyle>
            <a:defPPr>
              <a:defRPr lang="en-US"/>
            </a:defPPr>
            <a:lvl1pPr marL="0" algn="r" defTabSz="685488" rtl="0" eaLnBrk="1" latinLnBrk="0" hangingPunct="1">
              <a:defRPr sz="900" kern="1200">
                <a:solidFill>
                  <a:srgbClr val="C5C5C4"/>
                </a:solidFill>
                <a:latin typeface="Adria Slab" charset="0"/>
                <a:ea typeface="Adria Slab" charset="0"/>
                <a:cs typeface="Adria Slab" charset="0"/>
              </a:defRPr>
            </a:lvl1pPr>
            <a:lvl2pPr marL="342744" algn="l" defTabSz="685488" rtl="0" eaLnBrk="1" latinLnBrk="0" hangingPunct="1">
              <a:defRPr sz="1350" kern="1200">
                <a:solidFill>
                  <a:schemeClr val="tx1"/>
                </a:solidFill>
                <a:latin typeface="+mn-lt"/>
                <a:ea typeface="+mn-ea"/>
                <a:cs typeface="+mn-cs"/>
              </a:defRPr>
            </a:lvl2pPr>
            <a:lvl3pPr marL="685488" algn="l" defTabSz="685488" rtl="0" eaLnBrk="1" latinLnBrk="0" hangingPunct="1">
              <a:defRPr sz="1350" kern="1200">
                <a:solidFill>
                  <a:schemeClr val="tx1"/>
                </a:solidFill>
                <a:latin typeface="+mn-lt"/>
                <a:ea typeface="+mn-ea"/>
                <a:cs typeface="+mn-cs"/>
              </a:defRPr>
            </a:lvl3pPr>
            <a:lvl4pPr marL="1028232" algn="l" defTabSz="685488" rtl="0" eaLnBrk="1" latinLnBrk="0" hangingPunct="1">
              <a:defRPr sz="1350" kern="1200">
                <a:solidFill>
                  <a:schemeClr val="tx1"/>
                </a:solidFill>
                <a:latin typeface="+mn-lt"/>
                <a:ea typeface="+mn-ea"/>
                <a:cs typeface="+mn-cs"/>
              </a:defRPr>
            </a:lvl4pPr>
            <a:lvl5pPr marL="1370976" algn="l" defTabSz="685488" rtl="0" eaLnBrk="1" latinLnBrk="0" hangingPunct="1">
              <a:defRPr sz="1350" kern="1200">
                <a:solidFill>
                  <a:schemeClr val="tx1"/>
                </a:solidFill>
                <a:latin typeface="+mn-lt"/>
                <a:ea typeface="+mn-ea"/>
                <a:cs typeface="+mn-cs"/>
              </a:defRPr>
            </a:lvl5pPr>
            <a:lvl6pPr marL="1713720" algn="l" defTabSz="685488" rtl="0" eaLnBrk="1" latinLnBrk="0" hangingPunct="1">
              <a:defRPr sz="1350" kern="1200">
                <a:solidFill>
                  <a:schemeClr val="tx1"/>
                </a:solidFill>
                <a:latin typeface="+mn-lt"/>
                <a:ea typeface="+mn-ea"/>
                <a:cs typeface="+mn-cs"/>
              </a:defRPr>
            </a:lvl6pPr>
            <a:lvl7pPr marL="2056464" algn="l" defTabSz="685488" rtl="0" eaLnBrk="1" latinLnBrk="0" hangingPunct="1">
              <a:defRPr sz="1350" kern="1200">
                <a:solidFill>
                  <a:schemeClr val="tx1"/>
                </a:solidFill>
                <a:latin typeface="+mn-lt"/>
                <a:ea typeface="+mn-ea"/>
                <a:cs typeface="+mn-cs"/>
              </a:defRPr>
            </a:lvl7pPr>
            <a:lvl8pPr marL="2399208" algn="l" defTabSz="685488" rtl="0" eaLnBrk="1" latinLnBrk="0" hangingPunct="1">
              <a:defRPr sz="1350" kern="1200">
                <a:solidFill>
                  <a:schemeClr val="tx1"/>
                </a:solidFill>
                <a:latin typeface="+mn-lt"/>
                <a:ea typeface="+mn-ea"/>
                <a:cs typeface="+mn-cs"/>
              </a:defRPr>
            </a:lvl8pPr>
            <a:lvl9pPr marL="2741952" algn="l" defTabSz="685488" rtl="0" eaLnBrk="1" latinLnBrk="0" hangingPunct="1">
              <a:defRPr sz="1350" kern="1200">
                <a:solidFill>
                  <a:schemeClr val="tx1"/>
                </a:solidFill>
                <a:latin typeface="+mn-lt"/>
                <a:ea typeface="+mn-ea"/>
                <a:cs typeface="+mn-cs"/>
              </a:defRPr>
            </a:lvl9pPr>
          </a:lstStyle>
          <a:p>
            <a:fld id="{7628EDF9-49C9-3B4E-9E3F-68E4798302E0}" type="slidenum">
              <a:rPr lang="en-US" smtClean="0">
                <a:solidFill>
                  <a:srgbClr val="1E416C"/>
                </a:solidFill>
              </a:rPr>
              <a:pPr/>
              <a:t>‹#›</a:t>
            </a:fld>
            <a:endParaRPr lang="en-US" dirty="0">
              <a:solidFill>
                <a:srgbClr val="1E416C"/>
              </a:solidFill>
            </a:endParaRPr>
          </a:p>
        </p:txBody>
      </p:sp>
    </p:spTree>
    <p:extLst>
      <p:ext uri="{BB962C8B-B14F-4D97-AF65-F5344CB8AC3E}">
        <p14:creationId xmlns:p14="http://schemas.microsoft.com/office/powerpoint/2010/main" val="98845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ilding titl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Slide Number Placeholder 5"/>
          <p:cNvSpPr txBox="1">
            <a:spLocks/>
          </p:cNvSpPr>
          <p:nvPr userDrawn="1"/>
        </p:nvSpPr>
        <p:spPr>
          <a:xfrm>
            <a:off x="6672982" y="4318715"/>
            <a:ext cx="2057400" cy="273844"/>
          </a:xfrm>
          <a:prstGeom prst="rect">
            <a:avLst/>
          </a:prstGeom>
        </p:spPr>
        <p:txBody>
          <a:bodyPr vert="horz" lIns="91430" tIns="45715" rIns="91430" bIns="45715" rtlCol="0" anchor="ctr"/>
          <a:lstStyle>
            <a:defPPr>
              <a:defRPr lang="en-US"/>
            </a:defPPr>
            <a:lvl1pPr marL="0" algn="r" defTabSz="685488" rtl="0" eaLnBrk="1" latinLnBrk="0" hangingPunct="1">
              <a:defRPr sz="900" kern="1200">
                <a:solidFill>
                  <a:srgbClr val="C5C5C4"/>
                </a:solidFill>
                <a:latin typeface="Adria Slab" charset="0"/>
                <a:ea typeface="Adria Slab" charset="0"/>
                <a:cs typeface="Adria Slab" charset="0"/>
              </a:defRPr>
            </a:lvl1pPr>
            <a:lvl2pPr marL="342744" algn="l" defTabSz="685488" rtl="0" eaLnBrk="1" latinLnBrk="0" hangingPunct="1">
              <a:defRPr sz="1350" kern="1200">
                <a:solidFill>
                  <a:schemeClr val="tx1"/>
                </a:solidFill>
                <a:latin typeface="+mn-lt"/>
                <a:ea typeface="+mn-ea"/>
                <a:cs typeface="+mn-cs"/>
              </a:defRPr>
            </a:lvl2pPr>
            <a:lvl3pPr marL="685488" algn="l" defTabSz="685488" rtl="0" eaLnBrk="1" latinLnBrk="0" hangingPunct="1">
              <a:defRPr sz="1350" kern="1200">
                <a:solidFill>
                  <a:schemeClr val="tx1"/>
                </a:solidFill>
                <a:latin typeface="+mn-lt"/>
                <a:ea typeface="+mn-ea"/>
                <a:cs typeface="+mn-cs"/>
              </a:defRPr>
            </a:lvl3pPr>
            <a:lvl4pPr marL="1028232" algn="l" defTabSz="685488" rtl="0" eaLnBrk="1" latinLnBrk="0" hangingPunct="1">
              <a:defRPr sz="1350" kern="1200">
                <a:solidFill>
                  <a:schemeClr val="tx1"/>
                </a:solidFill>
                <a:latin typeface="+mn-lt"/>
                <a:ea typeface="+mn-ea"/>
                <a:cs typeface="+mn-cs"/>
              </a:defRPr>
            </a:lvl4pPr>
            <a:lvl5pPr marL="1370976" algn="l" defTabSz="685488" rtl="0" eaLnBrk="1" latinLnBrk="0" hangingPunct="1">
              <a:defRPr sz="1350" kern="1200">
                <a:solidFill>
                  <a:schemeClr val="tx1"/>
                </a:solidFill>
                <a:latin typeface="+mn-lt"/>
                <a:ea typeface="+mn-ea"/>
                <a:cs typeface="+mn-cs"/>
              </a:defRPr>
            </a:lvl5pPr>
            <a:lvl6pPr marL="1713720" algn="l" defTabSz="685488" rtl="0" eaLnBrk="1" latinLnBrk="0" hangingPunct="1">
              <a:defRPr sz="1350" kern="1200">
                <a:solidFill>
                  <a:schemeClr val="tx1"/>
                </a:solidFill>
                <a:latin typeface="+mn-lt"/>
                <a:ea typeface="+mn-ea"/>
                <a:cs typeface="+mn-cs"/>
              </a:defRPr>
            </a:lvl6pPr>
            <a:lvl7pPr marL="2056464" algn="l" defTabSz="685488" rtl="0" eaLnBrk="1" latinLnBrk="0" hangingPunct="1">
              <a:defRPr sz="1350" kern="1200">
                <a:solidFill>
                  <a:schemeClr val="tx1"/>
                </a:solidFill>
                <a:latin typeface="+mn-lt"/>
                <a:ea typeface="+mn-ea"/>
                <a:cs typeface="+mn-cs"/>
              </a:defRPr>
            </a:lvl7pPr>
            <a:lvl8pPr marL="2399208" algn="l" defTabSz="685488" rtl="0" eaLnBrk="1" latinLnBrk="0" hangingPunct="1">
              <a:defRPr sz="1350" kern="1200">
                <a:solidFill>
                  <a:schemeClr val="tx1"/>
                </a:solidFill>
                <a:latin typeface="+mn-lt"/>
                <a:ea typeface="+mn-ea"/>
                <a:cs typeface="+mn-cs"/>
              </a:defRPr>
            </a:lvl8pPr>
            <a:lvl9pPr marL="2741952" algn="l" defTabSz="685488" rtl="0" eaLnBrk="1" latinLnBrk="0" hangingPunct="1">
              <a:defRPr sz="1350" kern="1200">
                <a:solidFill>
                  <a:schemeClr val="tx1"/>
                </a:solidFill>
                <a:latin typeface="+mn-lt"/>
                <a:ea typeface="+mn-ea"/>
                <a:cs typeface="+mn-cs"/>
              </a:defRPr>
            </a:lvl9pPr>
          </a:lstStyle>
          <a:p>
            <a:fld id="{7628EDF9-49C9-3B4E-9E3F-68E4798302E0}" type="slidenum">
              <a:rPr lang="en-US" smtClean="0">
                <a:solidFill>
                  <a:schemeClr val="bg1"/>
                </a:solidFill>
              </a:rPr>
              <a:pPr/>
              <a:t>‹#›</a:t>
            </a:fld>
            <a:endParaRPr lang="en-US" dirty="0">
              <a:solidFill>
                <a:schemeClr val="bg1"/>
              </a:solidFill>
            </a:endParaRPr>
          </a:p>
        </p:txBody>
      </p:sp>
      <p:cxnSp>
        <p:nvCxnSpPr>
          <p:cNvPr id="14" name="Straight Connector 13"/>
          <p:cNvCxnSpPr/>
          <p:nvPr userDrawn="1"/>
        </p:nvCxnSpPr>
        <p:spPr>
          <a:xfrm flipV="1">
            <a:off x="508362" y="4575499"/>
            <a:ext cx="8127291" cy="23471"/>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187" y="4359356"/>
            <a:ext cx="1736394" cy="241875"/>
          </a:xfrm>
          <a:prstGeom prst="rect">
            <a:avLst/>
          </a:prstGeom>
        </p:spPr>
      </p:pic>
      <p:sp>
        <p:nvSpPr>
          <p:cNvPr id="17" name="Text Placeholder 16"/>
          <p:cNvSpPr>
            <a:spLocks noGrp="1"/>
          </p:cNvSpPr>
          <p:nvPr>
            <p:ph type="body" sz="quarter" idx="11" hasCustomPrompt="1"/>
          </p:nvPr>
        </p:nvSpPr>
        <p:spPr>
          <a:xfrm>
            <a:off x="1023938" y="2217728"/>
            <a:ext cx="7096125" cy="557213"/>
          </a:xfrm>
          <a:prstGeom prst="rect">
            <a:avLst/>
          </a:prstGeom>
        </p:spPr>
        <p:txBody>
          <a:bodyPr lIns="91430" tIns="45715" rIns="91430" bIns="45715"/>
          <a:lstStyle>
            <a:lvl1pPr marL="0" indent="0" algn="ctr">
              <a:lnSpc>
                <a:spcPts val="3600"/>
              </a:lnSpc>
              <a:buFontTx/>
              <a:buNone/>
              <a:defRPr sz="3000">
                <a:solidFill>
                  <a:schemeClr val="bg1"/>
                </a:solidFill>
                <a:latin typeface="Adria Slab" charset="0"/>
                <a:ea typeface="Adria Slab" charset="0"/>
                <a:cs typeface="Adria Slab"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Section Title</a:t>
            </a:r>
          </a:p>
        </p:txBody>
      </p:sp>
    </p:spTree>
    <p:extLst>
      <p:ext uri="{BB962C8B-B14F-4D97-AF65-F5344CB8AC3E}">
        <p14:creationId xmlns:p14="http://schemas.microsoft.com/office/powerpoint/2010/main" val="717820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rk blue title">
    <p:spTree>
      <p:nvGrpSpPr>
        <p:cNvPr id="1" name=""/>
        <p:cNvGrpSpPr/>
        <p:nvPr/>
      </p:nvGrpSpPr>
      <p:grpSpPr>
        <a:xfrm>
          <a:off x="0" y="0"/>
          <a:ext cx="0" cy="0"/>
          <a:chOff x="0" y="0"/>
          <a:chExt cx="0" cy="0"/>
        </a:xfrm>
      </p:grpSpPr>
      <p:sp>
        <p:nvSpPr>
          <p:cNvPr id="8" name="Rectangle 7"/>
          <p:cNvSpPr/>
          <p:nvPr userDrawn="1"/>
        </p:nvSpPr>
        <p:spPr>
          <a:xfrm>
            <a:off x="0" y="0"/>
            <a:ext cx="9144000" cy="5143500"/>
          </a:xfrm>
          <a:prstGeom prst="rect">
            <a:avLst/>
          </a:prstGeom>
          <a:solidFill>
            <a:srgbClr val="1F416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a:p>
        </p:txBody>
      </p:sp>
      <p:sp>
        <p:nvSpPr>
          <p:cNvPr id="4" name="Slide Number Placeholder 5"/>
          <p:cNvSpPr txBox="1">
            <a:spLocks/>
          </p:cNvSpPr>
          <p:nvPr userDrawn="1"/>
        </p:nvSpPr>
        <p:spPr>
          <a:xfrm>
            <a:off x="6672982" y="4318715"/>
            <a:ext cx="2057400" cy="273844"/>
          </a:xfrm>
          <a:prstGeom prst="rect">
            <a:avLst/>
          </a:prstGeom>
        </p:spPr>
        <p:txBody>
          <a:bodyPr vert="horz" lIns="91430" tIns="45715" rIns="91430" bIns="45715" rtlCol="0" anchor="ctr"/>
          <a:lstStyle>
            <a:defPPr>
              <a:defRPr lang="en-US"/>
            </a:defPPr>
            <a:lvl1pPr marL="0" algn="r" defTabSz="685488" rtl="0" eaLnBrk="1" latinLnBrk="0" hangingPunct="1">
              <a:defRPr sz="900" kern="1200">
                <a:solidFill>
                  <a:srgbClr val="C5C5C4"/>
                </a:solidFill>
                <a:latin typeface="Adria Slab" charset="0"/>
                <a:ea typeface="Adria Slab" charset="0"/>
                <a:cs typeface="Adria Slab" charset="0"/>
              </a:defRPr>
            </a:lvl1pPr>
            <a:lvl2pPr marL="342744" algn="l" defTabSz="685488" rtl="0" eaLnBrk="1" latinLnBrk="0" hangingPunct="1">
              <a:defRPr sz="1350" kern="1200">
                <a:solidFill>
                  <a:schemeClr val="tx1"/>
                </a:solidFill>
                <a:latin typeface="+mn-lt"/>
                <a:ea typeface="+mn-ea"/>
                <a:cs typeface="+mn-cs"/>
              </a:defRPr>
            </a:lvl2pPr>
            <a:lvl3pPr marL="685488" algn="l" defTabSz="685488" rtl="0" eaLnBrk="1" latinLnBrk="0" hangingPunct="1">
              <a:defRPr sz="1350" kern="1200">
                <a:solidFill>
                  <a:schemeClr val="tx1"/>
                </a:solidFill>
                <a:latin typeface="+mn-lt"/>
                <a:ea typeface="+mn-ea"/>
                <a:cs typeface="+mn-cs"/>
              </a:defRPr>
            </a:lvl3pPr>
            <a:lvl4pPr marL="1028232" algn="l" defTabSz="685488" rtl="0" eaLnBrk="1" latinLnBrk="0" hangingPunct="1">
              <a:defRPr sz="1350" kern="1200">
                <a:solidFill>
                  <a:schemeClr val="tx1"/>
                </a:solidFill>
                <a:latin typeface="+mn-lt"/>
                <a:ea typeface="+mn-ea"/>
                <a:cs typeface="+mn-cs"/>
              </a:defRPr>
            </a:lvl4pPr>
            <a:lvl5pPr marL="1370976" algn="l" defTabSz="685488" rtl="0" eaLnBrk="1" latinLnBrk="0" hangingPunct="1">
              <a:defRPr sz="1350" kern="1200">
                <a:solidFill>
                  <a:schemeClr val="tx1"/>
                </a:solidFill>
                <a:latin typeface="+mn-lt"/>
                <a:ea typeface="+mn-ea"/>
                <a:cs typeface="+mn-cs"/>
              </a:defRPr>
            </a:lvl5pPr>
            <a:lvl6pPr marL="1713720" algn="l" defTabSz="685488" rtl="0" eaLnBrk="1" latinLnBrk="0" hangingPunct="1">
              <a:defRPr sz="1350" kern="1200">
                <a:solidFill>
                  <a:schemeClr val="tx1"/>
                </a:solidFill>
                <a:latin typeface="+mn-lt"/>
                <a:ea typeface="+mn-ea"/>
                <a:cs typeface="+mn-cs"/>
              </a:defRPr>
            </a:lvl6pPr>
            <a:lvl7pPr marL="2056464" algn="l" defTabSz="685488" rtl="0" eaLnBrk="1" latinLnBrk="0" hangingPunct="1">
              <a:defRPr sz="1350" kern="1200">
                <a:solidFill>
                  <a:schemeClr val="tx1"/>
                </a:solidFill>
                <a:latin typeface="+mn-lt"/>
                <a:ea typeface="+mn-ea"/>
                <a:cs typeface="+mn-cs"/>
              </a:defRPr>
            </a:lvl7pPr>
            <a:lvl8pPr marL="2399208" algn="l" defTabSz="685488" rtl="0" eaLnBrk="1" latinLnBrk="0" hangingPunct="1">
              <a:defRPr sz="1350" kern="1200">
                <a:solidFill>
                  <a:schemeClr val="tx1"/>
                </a:solidFill>
                <a:latin typeface="+mn-lt"/>
                <a:ea typeface="+mn-ea"/>
                <a:cs typeface="+mn-cs"/>
              </a:defRPr>
            </a:lvl8pPr>
            <a:lvl9pPr marL="2741952" algn="l" defTabSz="685488" rtl="0" eaLnBrk="1" latinLnBrk="0" hangingPunct="1">
              <a:defRPr sz="1350" kern="1200">
                <a:solidFill>
                  <a:schemeClr val="tx1"/>
                </a:solidFill>
                <a:latin typeface="+mn-lt"/>
                <a:ea typeface="+mn-ea"/>
                <a:cs typeface="+mn-cs"/>
              </a:defRPr>
            </a:lvl9pPr>
          </a:lstStyle>
          <a:p>
            <a:fld id="{7628EDF9-49C9-3B4E-9E3F-68E4798302E0}" type="slidenum">
              <a:rPr lang="en-US" smtClean="0">
                <a:solidFill>
                  <a:srgbClr val="C5D9E4"/>
                </a:solidFill>
              </a:rPr>
              <a:pPr/>
              <a:t>‹#›</a:t>
            </a:fld>
            <a:endParaRPr lang="en-US" dirty="0">
              <a:solidFill>
                <a:srgbClr val="C5D9E4"/>
              </a:solidFill>
            </a:endParaRPr>
          </a:p>
        </p:txBody>
      </p:sp>
      <p:cxnSp>
        <p:nvCxnSpPr>
          <p:cNvPr id="5" name="Straight Connector 4"/>
          <p:cNvCxnSpPr/>
          <p:nvPr userDrawn="1"/>
        </p:nvCxnSpPr>
        <p:spPr>
          <a:xfrm flipV="1">
            <a:off x="508362" y="4575499"/>
            <a:ext cx="8127291" cy="23471"/>
          </a:xfrm>
          <a:prstGeom prst="line">
            <a:avLst/>
          </a:prstGeom>
          <a:ln w="3175">
            <a:solidFill>
              <a:srgbClr val="C5D9E4"/>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185" y="4359356"/>
            <a:ext cx="1736401" cy="241876"/>
          </a:xfrm>
          <a:prstGeom prst="rect">
            <a:avLst/>
          </a:prstGeom>
        </p:spPr>
      </p:pic>
      <p:sp>
        <p:nvSpPr>
          <p:cNvPr id="7" name="Text Placeholder 16"/>
          <p:cNvSpPr>
            <a:spLocks noGrp="1"/>
          </p:cNvSpPr>
          <p:nvPr>
            <p:ph type="body" sz="quarter" idx="11" hasCustomPrompt="1"/>
          </p:nvPr>
        </p:nvSpPr>
        <p:spPr>
          <a:xfrm>
            <a:off x="1023938" y="2217728"/>
            <a:ext cx="7096125" cy="557213"/>
          </a:xfrm>
          <a:prstGeom prst="rect">
            <a:avLst/>
          </a:prstGeom>
        </p:spPr>
        <p:txBody>
          <a:bodyPr lIns="91430" tIns="45715" rIns="91430" bIns="45715"/>
          <a:lstStyle>
            <a:lvl1pPr marL="0" indent="0" algn="ctr">
              <a:lnSpc>
                <a:spcPts val="3600"/>
              </a:lnSpc>
              <a:buFontTx/>
              <a:buNone/>
              <a:defRPr sz="3000">
                <a:solidFill>
                  <a:schemeClr val="bg1"/>
                </a:solidFill>
                <a:latin typeface="Adria Slab" charset="0"/>
                <a:ea typeface="Adria Slab" charset="0"/>
                <a:cs typeface="Adria Slab"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Section Title</a:t>
            </a:r>
          </a:p>
        </p:txBody>
      </p:sp>
    </p:spTree>
    <p:extLst>
      <p:ext uri="{BB962C8B-B14F-4D97-AF65-F5344CB8AC3E}">
        <p14:creationId xmlns:p14="http://schemas.microsoft.com/office/powerpoint/2010/main" val="1379203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ellow title">
    <p:spTree>
      <p:nvGrpSpPr>
        <p:cNvPr id="1" name=""/>
        <p:cNvGrpSpPr/>
        <p:nvPr/>
      </p:nvGrpSpPr>
      <p:grpSpPr>
        <a:xfrm>
          <a:off x="0" y="0"/>
          <a:ext cx="0" cy="0"/>
          <a:chOff x="0" y="0"/>
          <a:chExt cx="0" cy="0"/>
        </a:xfrm>
      </p:grpSpPr>
      <p:sp>
        <p:nvSpPr>
          <p:cNvPr id="8" name="Rectangle 7"/>
          <p:cNvSpPr/>
          <p:nvPr userDrawn="1"/>
        </p:nvSpPr>
        <p:spPr>
          <a:xfrm>
            <a:off x="0" y="0"/>
            <a:ext cx="9144000" cy="5143500"/>
          </a:xfrm>
          <a:prstGeom prst="rect">
            <a:avLst/>
          </a:prstGeom>
          <a:solidFill>
            <a:srgbClr val="E1BF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a:p>
        </p:txBody>
      </p:sp>
      <p:sp>
        <p:nvSpPr>
          <p:cNvPr id="7" name="Text Placeholder 16"/>
          <p:cNvSpPr>
            <a:spLocks noGrp="1"/>
          </p:cNvSpPr>
          <p:nvPr>
            <p:ph type="body" sz="quarter" idx="11" hasCustomPrompt="1"/>
          </p:nvPr>
        </p:nvSpPr>
        <p:spPr>
          <a:xfrm>
            <a:off x="1023938" y="2217728"/>
            <a:ext cx="7096125" cy="557213"/>
          </a:xfrm>
          <a:prstGeom prst="rect">
            <a:avLst/>
          </a:prstGeom>
        </p:spPr>
        <p:txBody>
          <a:bodyPr lIns="91430" tIns="45715" rIns="91430" bIns="45715"/>
          <a:lstStyle>
            <a:lvl1pPr marL="0" indent="0" algn="ctr">
              <a:lnSpc>
                <a:spcPts val="3600"/>
              </a:lnSpc>
              <a:buFontTx/>
              <a:buNone/>
              <a:defRPr sz="3000">
                <a:solidFill>
                  <a:srgbClr val="1E416C"/>
                </a:solidFill>
                <a:latin typeface="Adria Slab" charset="0"/>
                <a:ea typeface="Adria Slab" charset="0"/>
                <a:cs typeface="Adria Slab"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Section Title</a:t>
            </a:r>
          </a:p>
        </p:txBody>
      </p:sp>
      <p:cxnSp>
        <p:nvCxnSpPr>
          <p:cNvPr id="9" name="Straight Connector 8"/>
          <p:cNvCxnSpPr/>
          <p:nvPr userDrawn="1"/>
        </p:nvCxnSpPr>
        <p:spPr>
          <a:xfrm flipV="1">
            <a:off x="508362" y="4575499"/>
            <a:ext cx="8127291" cy="23471"/>
          </a:xfrm>
          <a:prstGeom prst="line">
            <a:avLst/>
          </a:prstGeom>
          <a:ln w="3175">
            <a:solidFill>
              <a:srgbClr val="1E416C"/>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185" y="4359356"/>
            <a:ext cx="1736401" cy="241877"/>
          </a:xfrm>
          <a:prstGeom prst="rect">
            <a:avLst/>
          </a:prstGeom>
        </p:spPr>
      </p:pic>
      <p:sp>
        <p:nvSpPr>
          <p:cNvPr id="11" name="Slide Number Placeholder 5"/>
          <p:cNvSpPr txBox="1">
            <a:spLocks/>
          </p:cNvSpPr>
          <p:nvPr userDrawn="1"/>
        </p:nvSpPr>
        <p:spPr>
          <a:xfrm>
            <a:off x="6672982" y="4318715"/>
            <a:ext cx="2057400" cy="273844"/>
          </a:xfrm>
          <a:prstGeom prst="rect">
            <a:avLst/>
          </a:prstGeom>
        </p:spPr>
        <p:txBody>
          <a:bodyPr vert="horz" lIns="91430" tIns="45715" rIns="91430" bIns="45715" rtlCol="0" anchor="ctr"/>
          <a:lstStyle>
            <a:defPPr>
              <a:defRPr lang="en-US"/>
            </a:defPPr>
            <a:lvl1pPr marL="0" algn="r" defTabSz="685488" rtl="0" eaLnBrk="1" latinLnBrk="0" hangingPunct="1">
              <a:defRPr sz="900" kern="1200">
                <a:solidFill>
                  <a:srgbClr val="C5C5C4"/>
                </a:solidFill>
                <a:latin typeface="Adria Slab" charset="0"/>
                <a:ea typeface="Adria Slab" charset="0"/>
                <a:cs typeface="Adria Slab" charset="0"/>
              </a:defRPr>
            </a:lvl1pPr>
            <a:lvl2pPr marL="342744" algn="l" defTabSz="685488" rtl="0" eaLnBrk="1" latinLnBrk="0" hangingPunct="1">
              <a:defRPr sz="1350" kern="1200">
                <a:solidFill>
                  <a:schemeClr val="tx1"/>
                </a:solidFill>
                <a:latin typeface="+mn-lt"/>
                <a:ea typeface="+mn-ea"/>
                <a:cs typeface="+mn-cs"/>
              </a:defRPr>
            </a:lvl2pPr>
            <a:lvl3pPr marL="685488" algn="l" defTabSz="685488" rtl="0" eaLnBrk="1" latinLnBrk="0" hangingPunct="1">
              <a:defRPr sz="1350" kern="1200">
                <a:solidFill>
                  <a:schemeClr val="tx1"/>
                </a:solidFill>
                <a:latin typeface="+mn-lt"/>
                <a:ea typeface="+mn-ea"/>
                <a:cs typeface="+mn-cs"/>
              </a:defRPr>
            </a:lvl3pPr>
            <a:lvl4pPr marL="1028232" algn="l" defTabSz="685488" rtl="0" eaLnBrk="1" latinLnBrk="0" hangingPunct="1">
              <a:defRPr sz="1350" kern="1200">
                <a:solidFill>
                  <a:schemeClr val="tx1"/>
                </a:solidFill>
                <a:latin typeface="+mn-lt"/>
                <a:ea typeface="+mn-ea"/>
                <a:cs typeface="+mn-cs"/>
              </a:defRPr>
            </a:lvl4pPr>
            <a:lvl5pPr marL="1370976" algn="l" defTabSz="685488" rtl="0" eaLnBrk="1" latinLnBrk="0" hangingPunct="1">
              <a:defRPr sz="1350" kern="1200">
                <a:solidFill>
                  <a:schemeClr val="tx1"/>
                </a:solidFill>
                <a:latin typeface="+mn-lt"/>
                <a:ea typeface="+mn-ea"/>
                <a:cs typeface="+mn-cs"/>
              </a:defRPr>
            </a:lvl5pPr>
            <a:lvl6pPr marL="1713720" algn="l" defTabSz="685488" rtl="0" eaLnBrk="1" latinLnBrk="0" hangingPunct="1">
              <a:defRPr sz="1350" kern="1200">
                <a:solidFill>
                  <a:schemeClr val="tx1"/>
                </a:solidFill>
                <a:latin typeface="+mn-lt"/>
                <a:ea typeface="+mn-ea"/>
                <a:cs typeface="+mn-cs"/>
              </a:defRPr>
            </a:lvl6pPr>
            <a:lvl7pPr marL="2056464" algn="l" defTabSz="685488" rtl="0" eaLnBrk="1" latinLnBrk="0" hangingPunct="1">
              <a:defRPr sz="1350" kern="1200">
                <a:solidFill>
                  <a:schemeClr val="tx1"/>
                </a:solidFill>
                <a:latin typeface="+mn-lt"/>
                <a:ea typeface="+mn-ea"/>
                <a:cs typeface="+mn-cs"/>
              </a:defRPr>
            </a:lvl7pPr>
            <a:lvl8pPr marL="2399208" algn="l" defTabSz="685488" rtl="0" eaLnBrk="1" latinLnBrk="0" hangingPunct="1">
              <a:defRPr sz="1350" kern="1200">
                <a:solidFill>
                  <a:schemeClr val="tx1"/>
                </a:solidFill>
                <a:latin typeface="+mn-lt"/>
                <a:ea typeface="+mn-ea"/>
                <a:cs typeface="+mn-cs"/>
              </a:defRPr>
            </a:lvl8pPr>
            <a:lvl9pPr marL="2741952" algn="l" defTabSz="685488" rtl="0" eaLnBrk="1" latinLnBrk="0" hangingPunct="1">
              <a:defRPr sz="1350" kern="1200">
                <a:solidFill>
                  <a:schemeClr val="tx1"/>
                </a:solidFill>
                <a:latin typeface="+mn-lt"/>
                <a:ea typeface="+mn-ea"/>
                <a:cs typeface="+mn-cs"/>
              </a:defRPr>
            </a:lvl9pPr>
          </a:lstStyle>
          <a:p>
            <a:fld id="{7628EDF9-49C9-3B4E-9E3F-68E4798302E0}" type="slidenum">
              <a:rPr lang="en-US" smtClean="0">
                <a:solidFill>
                  <a:srgbClr val="1E416C"/>
                </a:solidFill>
              </a:rPr>
              <a:pPr/>
              <a:t>‹#›</a:t>
            </a:fld>
            <a:endParaRPr lang="en-US" dirty="0">
              <a:solidFill>
                <a:srgbClr val="1E416C"/>
              </a:solidFill>
            </a:endParaRPr>
          </a:p>
        </p:txBody>
      </p:sp>
    </p:spTree>
    <p:extLst>
      <p:ext uri="{BB962C8B-B14F-4D97-AF65-F5344CB8AC3E}">
        <p14:creationId xmlns:p14="http://schemas.microsoft.com/office/powerpoint/2010/main" val="1498841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y content">
    <p:spTree>
      <p:nvGrpSpPr>
        <p:cNvPr id="1" name=""/>
        <p:cNvGrpSpPr/>
        <p:nvPr/>
      </p:nvGrpSpPr>
      <p:grpSpPr>
        <a:xfrm>
          <a:off x="0" y="0"/>
          <a:ext cx="0" cy="0"/>
          <a:chOff x="0" y="0"/>
          <a:chExt cx="0" cy="0"/>
        </a:xfrm>
      </p:grpSpPr>
      <p:sp>
        <p:nvSpPr>
          <p:cNvPr id="22" name="Rectangle 21"/>
          <p:cNvSpPr/>
          <p:nvPr userDrawn="1"/>
        </p:nvSpPr>
        <p:spPr>
          <a:xfrm>
            <a:off x="0" y="0"/>
            <a:ext cx="9144000" cy="51435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dirty="0"/>
          </a:p>
        </p:txBody>
      </p:sp>
      <p:cxnSp>
        <p:nvCxnSpPr>
          <p:cNvPr id="14" name="Straight Connector 13"/>
          <p:cNvCxnSpPr/>
          <p:nvPr userDrawn="1"/>
        </p:nvCxnSpPr>
        <p:spPr>
          <a:xfrm flipV="1">
            <a:off x="508361" y="796615"/>
            <a:ext cx="8127291" cy="25818"/>
          </a:xfrm>
          <a:prstGeom prst="line">
            <a:avLst/>
          </a:prstGeom>
          <a:ln>
            <a:solidFill>
              <a:srgbClr val="1E416C"/>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601185" y="373508"/>
            <a:ext cx="5228921" cy="300038"/>
          </a:xfrm>
          <a:prstGeom prst="rect">
            <a:avLst/>
          </a:prstGeom>
        </p:spPr>
        <p:txBody>
          <a:bodyPr lIns="91430" tIns="45715" rIns="91430" bIns="45715"/>
          <a:lstStyle>
            <a:lvl1pPr marL="0" indent="0">
              <a:buFontTx/>
              <a:buNone/>
              <a:defRPr sz="2000">
                <a:solidFill>
                  <a:srgbClr val="1E416C"/>
                </a:solidFill>
                <a:latin typeface="Georgia" panose="02040502050405020303" pitchFamily="18" charset="0"/>
                <a:ea typeface="Adria Slab" charset="0"/>
                <a:cs typeface="Arial" panose="020B0604020202020204" pitchFamily="34" charset="0"/>
              </a:defRPr>
            </a:lvl1pPr>
            <a:lvl2pPr marL="342859" indent="0">
              <a:buFontTx/>
              <a:buNone/>
              <a:defRPr sz="1400">
                <a:latin typeface="Adria Slab" charset="0"/>
                <a:ea typeface="Adria Slab" charset="0"/>
                <a:cs typeface="Adria Slab" charset="0"/>
              </a:defRPr>
            </a:lvl2pPr>
            <a:lvl3pPr marL="685718" indent="0">
              <a:buFontTx/>
              <a:buNone/>
              <a:defRPr sz="1400">
                <a:latin typeface="Adria Slab" charset="0"/>
                <a:ea typeface="Adria Slab" charset="0"/>
                <a:cs typeface="Adria Slab" charset="0"/>
              </a:defRPr>
            </a:lvl3pPr>
            <a:lvl4pPr marL="1028577" indent="0">
              <a:buFontTx/>
              <a:buNone/>
              <a:defRPr sz="1400">
                <a:latin typeface="Adria Slab" charset="0"/>
                <a:ea typeface="Adria Slab" charset="0"/>
                <a:cs typeface="Adria Slab" charset="0"/>
              </a:defRPr>
            </a:lvl4pPr>
            <a:lvl5pPr marL="1371436" indent="0">
              <a:buFontTx/>
              <a:buNone/>
              <a:defRPr sz="1400">
                <a:latin typeface="Adria Slab" charset="0"/>
                <a:ea typeface="Adria Slab" charset="0"/>
                <a:cs typeface="Adria Slab" charset="0"/>
              </a:defRPr>
            </a:lvl5pPr>
          </a:lstStyle>
          <a:p>
            <a:pPr lvl="0"/>
            <a:r>
              <a:rPr lang="en-US"/>
              <a:t>Click to edit Master text styles</a:t>
            </a:r>
          </a:p>
        </p:txBody>
      </p:sp>
      <p:cxnSp>
        <p:nvCxnSpPr>
          <p:cNvPr id="23" name="Straight Connector 22"/>
          <p:cNvCxnSpPr/>
          <p:nvPr userDrawn="1"/>
        </p:nvCxnSpPr>
        <p:spPr>
          <a:xfrm flipV="1">
            <a:off x="508362" y="4575499"/>
            <a:ext cx="8127291" cy="23471"/>
          </a:xfrm>
          <a:prstGeom prst="line">
            <a:avLst/>
          </a:prstGeom>
          <a:ln w="3175">
            <a:solidFill>
              <a:srgbClr val="1E416C"/>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userDrawn="1"/>
        </p:nvSpPr>
        <p:spPr>
          <a:xfrm>
            <a:off x="7267494" y="4676613"/>
            <a:ext cx="1726651" cy="276999"/>
          </a:xfrm>
          <a:prstGeom prst="rect">
            <a:avLst/>
          </a:prstGeom>
          <a:noFill/>
        </p:spPr>
        <p:txBody>
          <a:bodyPr wrap="square" rtlCol="0">
            <a:spAutoFit/>
          </a:bodyPr>
          <a:lstStyle/>
          <a:p>
            <a:r>
              <a:rPr lang="fi-FI" sz="1200" dirty="0">
                <a:solidFill>
                  <a:srgbClr val="1E416C"/>
                </a:solidFill>
                <a:latin typeface="Georgia" panose="02040502050405020303" pitchFamily="18" charset="0"/>
                <a:ea typeface="Adria Slab" panose="00000500000000000000" pitchFamily="50" charset="0"/>
              </a:rPr>
              <a:t>@gardencourtlaw</a:t>
            </a:r>
            <a:endParaRPr lang="en-GB" sz="1200" dirty="0">
              <a:solidFill>
                <a:srgbClr val="1E416C"/>
              </a:solidFill>
              <a:latin typeface="Georgia" panose="02040502050405020303" pitchFamily="18" charset="0"/>
              <a:ea typeface="Adria Slab" panose="00000500000000000000" pitchFamily="50" charset="0"/>
            </a:endParaRPr>
          </a:p>
        </p:txBody>
      </p:sp>
      <p:sp>
        <p:nvSpPr>
          <p:cNvPr id="4" name="TextBox 3"/>
          <p:cNvSpPr txBox="1"/>
          <p:nvPr userDrawn="1"/>
        </p:nvSpPr>
        <p:spPr>
          <a:xfrm>
            <a:off x="1402492" y="1507524"/>
            <a:ext cx="5053913" cy="2335427"/>
          </a:xfrm>
          <a:prstGeom prst="rect">
            <a:avLst/>
          </a:prstGeom>
          <a:noFill/>
        </p:spPr>
        <p:txBody>
          <a:bodyPr wrap="square" rtlCol="0">
            <a:spAutoFit/>
          </a:bodyPr>
          <a:lstStyle/>
          <a:p>
            <a:endParaRPr lang="en-GB"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258" y="4703505"/>
            <a:ext cx="1662468" cy="223214"/>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43210" y="4738766"/>
            <a:ext cx="224284" cy="182468"/>
          </a:xfrm>
          <a:prstGeom prst="rect">
            <a:avLst/>
          </a:prstGeom>
        </p:spPr>
      </p:pic>
    </p:spTree>
    <p:extLst>
      <p:ext uri="{BB962C8B-B14F-4D97-AF65-F5344CB8AC3E}">
        <p14:creationId xmlns:p14="http://schemas.microsoft.com/office/powerpoint/2010/main" val="118616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solidFill>
            <a:srgbClr val="1F416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a:p>
        </p:txBody>
      </p:sp>
      <p:sp>
        <p:nvSpPr>
          <p:cNvPr id="13" name="Text Placeholder 16"/>
          <p:cNvSpPr>
            <a:spLocks noGrp="1"/>
          </p:cNvSpPr>
          <p:nvPr>
            <p:ph type="body" sz="quarter" idx="11" hasCustomPrompt="1"/>
          </p:nvPr>
        </p:nvSpPr>
        <p:spPr>
          <a:xfrm>
            <a:off x="1023938" y="1835949"/>
            <a:ext cx="7096125" cy="557213"/>
          </a:xfrm>
          <a:prstGeom prst="rect">
            <a:avLst/>
          </a:prstGeom>
        </p:spPr>
        <p:txBody>
          <a:bodyPr lIns="91430" tIns="45715" rIns="91430" bIns="45715"/>
          <a:lstStyle>
            <a:lvl1pPr marL="0" indent="0" algn="ctr">
              <a:lnSpc>
                <a:spcPts val="3600"/>
              </a:lnSpc>
              <a:buFontTx/>
              <a:buNone/>
              <a:defRPr sz="3000">
                <a:solidFill>
                  <a:schemeClr val="bg1"/>
                </a:solidFill>
                <a:latin typeface="Georgia" panose="02040502050405020303" pitchFamily="18" charset="0"/>
                <a:ea typeface="Adria Slab" charset="0"/>
                <a:cs typeface="Georgia" panose="02040502050405020303" pitchFamily="18"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Thank you</a:t>
            </a:r>
          </a:p>
        </p:txBody>
      </p:sp>
      <p:sp>
        <p:nvSpPr>
          <p:cNvPr id="3" name="Text Placeholder 2"/>
          <p:cNvSpPr>
            <a:spLocks noGrp="1"/>
          </p:cNvSpPr>
          <p:nvPr>
            <p:ph type="body" sz="quarter" idx="12" hasCustomPrompt="1"/>
          </p:nvPr>
        </p:nvSpPr>
        <p:spPr>
          <a:xfrm>
            <a:off x="1637505" y="2966206"/>
            <a:ext cx="5868988" cy="779462"/>
          </a:xfrm>
          <a:prstGeom prst="rect">
            <a:avLst/>
          </a:prstGeom>
        </p:spPr>
        <p:txBody>
          <a:bodyPr lIns="91430" tIns="45715" rIns="91430" bIns="45715"/>
          <a:lstStyle>
            <a:lvl1pPr marL="0" indent="0" algn="ctr">
              <a:buNone/>
              <a:defRPr sz="1400" b="0" i="0" baseline="0">
                <a:solidFill>
                  <a:srgbClr val="8FB0C2"/>
                </a:solidFill>
                <a:latin typeface="Georgia" panose="02040502050405020303" pitchFamily="18" charset="0"/>
                <a:ea typeface="Adria Slab Light" charset="0"/>
                <a:cs typeface="Arial" panose="020B0604020202020204" pitchFamily="34" charset="0"/>
              </a:defRPr>
            </a:lvl1pPr>
            <a:lvl2pPr marL="342859" indent="0" algn="ctr">
              <a:buNone/>
              <a:defRPr>
                <a:solidFill>
                  <a:srgbClr val="C5D9E4"/>
                </a:solidFill>
                <a:latin typeface="Adria Slab" charset="0"/>
                <a:ea typeface="Adria Slab" charset="0"/>
                <a:cs typeface="Adria Slab" charset="0"/>
              </a:defRPr>
            </a:lvl2pPr>
            <a:lvl3pPr marL="685718" indent="0" algn="ctr">
              <a:buNone/>
              <a:defRPr>
                <a:solidFill>
                  <a:srgbClr val="C5D9E4"/>
                </a:solidFill>
                <a:latin typeface="Adria Slab" charset="0"/>
                <a:ea typeface="Adria Slab" charset="0"/>
                <a:cs typeface="Adria Slab" charset="0"/>
              </a:defRPr>
            </a:lvl3pPr>
            <a:lvl4pPr marL="1028577" indent="0" algn="ctr">
              <a:buNone/>
              <a:defRPr>
                <a:solidFill>
                  <a:srgbClr val="C5D9E4"/>
                </a:solidFill>
                <a:latin typeface="Adria Slab" charset="0"/>
                <a:ea typeface="Adria Slab" charset="0"/>
                <a:cs typeface="Adria Slab" charset="0"/>
              </a:defRPr>
            </a:lvl4pPr>
            <a:lvl5pPr marL="1371436" indent="0" algn="ctr">
              <a:buNone/>
              <a:defRPr>
                <a:solidFill>
                  <a:srgbClr val="C5D9E4"/>
                </a:solidFill>
                <a:latin typeface="Adria Slab" charset="0"/>
                <a:ea typeface="Adria Slab" charset="0"/>
                <a:cs typeface="Adria Slab" charset="0"/>
              </a:defRPr>
            </a:lvl5pPr>
          </a:lstStyle>
          <a:p>
            <a:pPr lvl="0"/>
            <a:r>
              <a:rPr lang="fi-FI" dirty="0"/>
              <a:t>020 7993 7600         </a:t>
            </a:r>
            <a:r>
              <a:rPr lang="fi-FI" dirty="0" err="1"/>
              <a:t>info@gclaw.co.uk</a:t>
            </a:r>
            <a:r>
              <a:rPr lang="fi-FI" dirty="0"/>
              <a:t>         @</a:t>
            </a:r>
            <a:r>
              <a:rPr lang="fi-FI" dirty="0" err="1"/>
              <a:t>gardencourtlaw</a:t>
            </a:r>
            <a:endParaRPr lang="en-US" dirty="0"/>
          </a:p>
        </p:txBody>
      </p:sp>
      <p:cxnSp>
        <p:nvCxnSpPr>
          <p:cNvPr id="15" name="Straight Connector 14"/>
          <p:cNvCxnSpPr/>
          <p:nvPr userDrawn="1"/>
        </p:nvCxnSpPr>
        <p:spPr>
          <a:xfrm flipV="1">
            <a:off x="508362" y="4575499"/>
            <a:ext cx="8127291" cy="23471"/>
          </a:xfrm>
          <a:prstGeom prst="line">
            <a:avLst/>
          </a:prstGeom>
          <a:ln w="3175">
            <a:solidFill>
              <a:srgbClr val="C5D9E4"/>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185" y="4359356"/>
            <a:ext cx="1736401" cy="241876"/>
          </a:xfrm>
          <a:prstGeom prst="rect">
            <a:avLst/>
          </a:prstGeom>
        </p:spPr>
      </p:pic>
    </p:spTree>
    <p:extLst>
      <p:ext uri="{BB962C8B-B14F-4D97-AF65-F5344CB8AC3E}">
        <p14:creationId xmlns:p14="http://schemas.microsoft.com/office/powerpoint/2010/main" val="1449034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ale blue title">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solidFill>
            <a:srgbClr val="C5D9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prstTxWarp prst="textNoShape">
              <a:avLst/>
            </a:prstTxWarp>
            <a:noAutofit/>
          </a:bodyPr>
          <a:lstStyle/>
          <a:p>
            <a:pPr algn="ctr"/>
            <a:endParaRPr lang="en-US" sz="1400" dirty="0">
              <a:solidFill>
                <a:srgbClr val="E4E4E4"/>
              </a:solidFill>
            </a:endParaRPr>
          </a:p>
        </p:txBody>
      </p:sp>
      <p:cxnSp>
        <p:nvCxnSpPr>
          <p:cNvPr id="8" name="Straight Connector 7"/>
          <p:cNvCxnSpPr/>
          <p:nvPr userDrawn="1"/>
        </p:nvCxnSpPr>
        <p:spPr>
          <a:xfrm flipV="1">
            <a:off x="508362" y="4575499"/>
            <a:ext cx="8127291" cy="23471"/>
          </a:xfrm>
          <a:prstGeom prst="line">
            <a:avLst/>
          </a:prstGeom>
          <a:ln w="3175">
            <a:solidFill>
              <a:srgbClr val="1E416C"/>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185" y="4359356"/>
            <a:ext cx="1736401" cy="241876"/>
          </a:xfrm>
          <a:prstGeom prst="rect">
            <a:avLst/>
          </a:prstGeom>
        </p:spPr>
      </p:pic>
      <p:sp>
        <p:nvSpPr>
          <p:cNvPr id="15" name="Text Placeholder 16"/>
          <p:cNvSpPr>
            <a:spLocks noGrp="1"/>
          </p:cNvSpPr>
          <p:nvPr>
            <p:ph type="body" sz="quarter" idx="11" hasCustomPrompt="1"/>
          </p:nvPr>
        </p:nvSpPr>
        <p:spPr>
          <a:xfrm>
            <a:off x="1023938" y="2217728"/>
            <a:ext cx="7096125" cy="557213"/>
          </a:xfrm>
          <a:prstGeom prst="rect">
            <a:avLst/>
          </a:prstGeom>
        </p:spPr>
        <p:txBody>
          <a:bodyPr lIns="91430" tIns="45715" rIns="91430" bIns="45715"/>
          <a:lstStyle>
            <a:lvl1pPr marL="0" indent="0" algn="ctr">
              <a:lnSpc>
                <a:spcPts val="3600"/>
              </a:lnSpc>
              <a:buFontTx/>
              <a:buNone/>
              <a:defRPr sz="3000">
                <a:solidFill>
                  <a:srgbClr val="1E416C"/>
                </a:solidFill>
                <a:latin typeface="Georgia" panose="02040502050405020303" pitchFamily="18" charset="0"/>
                <a:ea typeface="Adria Slab" charset="0"/>
                <a:cs typeface="Arial" panose="020B0604020202020204" pitchFamily="34" charset="0"/>
              </a:defRPr>
            </a:lvl1pPr>
            <a:lvl2pPr marL="342859" indent="0" algn="ctr">
              <a:buFontTx/>
              <a:buNone/>
              <a:defRPr>
                <a:solidFill>
                  <a:schemeClr val="bg1"/>
                </a:solidFill>
                <a:latin typeface="Adria Slab" charset="0"/>
                <a:ea typeface="Adria Slab" charset="0"/>
                <a:cs typeface="Adria Slab" charset="0"/>
              </a:defRPr>
            </a:lvl2pPr>
            <a:lvl3pPr marL="685718" indent="0" algn="ctr">
              <a:buFontTx/>
              <a:buNone/>
              <a:defRPr>
                <a:solidFill>
                  <a:schemeClr val="bg1"/>
                </a:solidFill>
                <a:latin typeface="Adria Slab" charset="0"/>
                <a:ea typeface="Adria Slab" charset="0"/>
                <a:cs typeface="Adria Slab" charset="0"/>
              </a:defRPr>
            </a:lvl3pPr>
            <a:lvl4pPr marL="1028577" indent="0" algn="ctr">
              <a:buFontTx/>
              <a:buNone/>
              <a:defRPr>
                <a:solidFill>
                  <a:schemeClr val="bg1"/>
                </a:solidFill>
                <a:latin typeface="Adria Slab" charset="0"/>
                <a:ea typeface="Adria Slab" charset="0"/>
                <a:cs typeface="Adria Slab" charset="0"/>
              </a:defRPr>
            </a:lvl4pPr>
            <a:lvl5pPr marL="1371436" indent="0" algn="ctr">
              <a:buFontTx/>
              <a:buNone/>
              <a:defRPr>
                <a:solidFill>
                  <a:schemeClr val="bg1"/>
                </a:solidFill>
                <a:latin typeface="Adria Slab" charset="0"/>
                <a:ea typeface="Adria Slab" charset="0"/>
                <a:cs typeface="Adria Slab" charset="0"/>
              </a:defRPr>
            </a:lvl5pPr>
          </a:lstStyle>
          <a:p>
            <a:pPr lvl="0"/>
            <a:r>
              <a:rPr lang="en-US" dirty="0"/>
              <a:t>Section Title</a:t>
            </a:r>
          </a:p>
        </p:txBody>
      </p:sp>
      <p:sp>
        <p:nvSpPr>
          <p:cNvPr id="11" name="TextBox 10"/>
          <p:cNvSpPr txBox="1"/>
          <p:nvPr userDrawn="1"/>
        </p:nvSpPr>
        <p:spPr>
          <a:xfrm>
            <a:off x="7125392" y="4676613"/>
            <a:ext cx="1726651" cy="276999"/>
          </a:xfrm>
          <a:prstGeom prst="rect">
            <a:avLst/>
          </a:prstGeom>
          <a:noFill/>
        </p:spPr>
        <p:txBody>
          <a:bodyPr wrap="square" rtlCol="0">
            <a:spAutoFit/>
          </a:bodyPr>
          <a:lstStyle/>
          <a:p>
            <a:r>
              <a:rPr lang="fi-FI" sz="1200">
                <a:solidFill>
                  <a:srgbClr val="1E416C"/>
                </a:solidFill>
                <a:latin typeface="Georgia" panose="02040502050405020303" pitchFamily="18" charset="0"/>
                <a:ea typeface="Adria Slab" panose="00000500000000000000" pitchFamily="50" charset="0"/>
                <a:cs typeface="Arial" panose="020B0604020202020204" pitchFamily="34" charset="0"/>
              </a:rPr>
              <a:t>@gardencourtlaw</a:t>
            </a:r>
            <a:endParaRPr lang="en-GB" sz="1200" dirty="0">
              <a:solidFill>
                <a:srgbClr val="1E416C"/>
              </a:solidFill>
              <a:latin typeface="Georgia" panose="02040502050405020303" pitchFamily="18" charset="0"/>
              <a:ea typeface="Adria Slab" panose="00000500000000000000" pitchFamily="50" charset="0"/>
              <a:cs typeface="Arial" panose="020B0604020202020204" pitchFamily="34"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14500" y="4746908"/>
            <a:ext cx="224284" cy="182468"/>
          </a:xfrm>
          <a:prstGeom prst="rect">
            <a:avLst/>
          </a:prstGeom>
        </p:spPr>
      </p:pic>
      <p:pic>
        <p:nvPicPr>
          <p:cNvPr id="5" name="Picture 4" descr="A close up of a logo&#10;&#10;Description automatically generated">
            <a:extLst>
              <a:ext uri="{FF2B5EF4-FFF2-40B4-BE49-F238E27FC236}">
                <a16:creationId xmlns:a16="http://schemas.microsoft.com/office/drawing/2014/main" id="{797EDDB5-F28C-7C26-E188-083D8D6B92C0}"/>
              </a:ext>
            </a:extLst>
          </p:cNvPr>
          <p:cNvPicPr>
            <a:picLocks noChangeAspect="1"/>
          </p:cNvPicPr>
          <p:nvPr userDrawn="1"/>
        </p:nvPicPr>
        <p:blipFill>
          <a:blip r:embed="rId4"/>
          <a:stretch>
            <a:fillRect/>
          </a:stretch>
        </p:blipFill>
        <p:spPr>
          <a:xfrm>
            <a:off x="6381302" y="3411101"/>
            <a:ext cx="2626773" cy="1518275"/>
          </a:xfrm>
          <a:prstGeom prst="rect">
            <a:avLst/>
          </a:prstGeom>
        </p:spPr>
      </p:pic>
    </p:spTree>
    <p:extLst>
      <p:ext uri="{BB962C8B-B14F-4D97-AF65-F5344CB8AC3E}">
        <p14:creationId xmlns:p14="http://schemas.microsoft.com/office/powerpoint/2010/main" val="128482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3399415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67A2-2DD6-FD06-0B86-1EE49AEFC24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472B09E-90A1-003E-FF68-D1506C697DA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E72941-EE82-5FFD-51C2-8EBB600EA2FB}"/>
              </a:ext>
            </a:extLst>
          </p:cNvPr>
          <p:cNvSpPr>
            <a:spLocks noGrp="1"/>
          </p:cNvSpPr>
          <p:nvPr>
            <p:ph type="dt" sz="half" idx="10"/>
          </p:nvPr>
        </p:nvSpPr>
        <p:spPr/>
        <p:txBody>
          <a:bodyPr/>
          <a:lstStyle/>
          <a:p>
            <a:pPr defTabSz="685800"/>
            <a:fld id="{68680294-B221-8042-9A22-A40EDD870E2C}" type="datetimeFigureOut">
              <a:rPr lang="en-US" smtClean="0">
                <a:solidFill>
                  <a:prstClr val="black">
                    <a:tint val="82000"/>
                  </a:prstClr>
                </a:solidFill>
              </a:rPr>
              <a:pPr defTabSz="685800"/>
              <a:t>3/5/2026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27484FB9-DEDF-13B8-F487-70BC8A13C3DE}"/>
              </a:ext>
            </a:extLst>
          </p:cNvPr>
          <p:cNvSpPr>
            <a:spLocks noGrp="1"/>
          </p:cNvSpPr>
          <p:nvPr>
            <p:ph type="ftr" sz="quarter" idx="11"/>
          </p:nvPr>
        </p:nvSpPr>
        <p:spPr/>
        <p:txBody>
          <a:bodyPr/>
          <a:lstStyle/>
          <a:p>
            <a:pPr defTabSz="6858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639175B2-79CF-AB5C-FBF2-7C7CFD6A21C8}"/>
              </a:ext>
            </a:extLst>
          </p:cNvPr>
          <p:cNvSpPr>
            <a:spLocks noGrp="1"/>
          </p:cNvSpPr>
          <p:nvPr>
            <p:ph type="sldNum" sz="quarter" idx="12"/>
          </p:nvPr>
        </p:nvSpPr>
        <p:spPr/>
        <p:txBody>
          <a:bodyPr/>
          <a:lstStyle/>
          <a:p>
            <a:pPr defTabSz="685800"/>
            <a:fld id="{8E9F19B9-7C80-A142-9D0E-223BBE383018}" type="slidenum">
              <a:rPr lang="en-US" smtClean="0">
                <a:solidFill>
                  <a:prstClr val="black">
                    <a:tint val="82000"/>
                  </a:prstClr>
                </a:solidFill>
              </a:rPr>
              <a:pPr defTabSz="685800"/>
              <a:t>‹#›</a:t>
            </a:fld>
            <a:endParaRPr lang="en-US">
              <a:solidFill>
                <a:prstClr val="black">
                  <a:tint val="82000"/>
                </a:prstClr>
              </a:solidFill>
            </a:endParaRPr>
          </a:p>
        </p:txBody>
      </p:sp>
    </p:spTree>
    <p:extLst>
      <p:ext uri="{BB962C8B-B14F-4D97-AF65-F5344CB8AC3E}">
        <p14:creationId xmlns:p14="http://schemas.microsoft.com/office/powerpoint/2010/main" val="238771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208793"/>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73" r:id="rId3"/>
    <p:sldLayoutId id="2147483667" r:id="rId4"/>
    <p:sldLayoutId id="2147483674" r:id="rId5"/>
    <p:sldLayoutId id="2147483675" r:id="rId6"/>
    <p:sldLayoutId id="2147483666" r:id="rId7"/>
    <p:sldLayoutId id="2147483672" r:id="rId8"/>
    <p:sldLayoutId id="2147483677" r:id="rId9"/>
  </p:sldLayoutIdLst>
  <p:hf hdr="0" ftr="0" dt="0"/>
  <p:txStyles>
    <p:titleStyle>
      <a:lvl1pPr algn="l" defTabSz="685718"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29" indent="-171429" algn="l" defTabSz="685718"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88" indent="-171429" algn="l" defTabSz="685718"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48" indent="-171429" algn="l" defTabSz="685718"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07"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865"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724"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583"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443"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302"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718" rtl="0" eaLnBrk="1" latinLnBrk="0" hangingPunct="1">
        <a:defRPr sz="1400" kern="1200">
          <a:solidFill>
            <a:schemeClr val="tx1"/>
          </a:solidFill>
          <a:latin typeface="+mn-lt"/>
          <a:ea typeface="+mn-ea"/>
          <a:cs typeface="+mn-cs"/>
        </a:defRPr>
      </a:lvl1pPr>
      <a:lvl2pPr marL="342859" algn="l" defTabSz="685718" rtl="0" eaLnBrk="1" latinLnBrk="0" hangingPunct="1">
        <a:defRPr sz="1400" kern="1200">
          <a:solidFill>
            <a:schemeClr val="tx1"/>
          </a:solidFill>
          <a:latin typeface="+mn-lt"/>
          <a:ea typeface="+mn-ea"/>
          <a:cs typeface="+mn-cs"/>
        </a:defRPr>
      </a:lvl2pPr>
      <a:lvl3pPr marL="685718" algn="l" defTabSz="685718" rtl="0" eaLnBrk="1" latinLnBrk="0" hangingPunct="1">
        <a:defRPr sz="1400" kern="1200">
          <a:solidFill>
            <a:schemeClr val="tx1"/>
          </a:solidFill>
          <a:latin typeface="+mn-lt"/>
          <a:ea typeface="+mn-ea"/>
          <a:cs typeface="+mn-cs"/>
        </a:defRPr>
      </a:lvl3pPr>
      <a:lvl4pPr marL="1028577" algn="l" defTabSz="685718" rtl="0" eaLnBrk="1" latinLnBrk="0" hangingPunct="1">
        <a:defRPr sz="1400" kern="1200">
          <a:solidFill>
            <a:schemeClr val="tx1"/>
          </a:solidFill>
          <a:latin typeface="+mn-lt"/>
          <a:ea typeface="+mn-ea"/>
          <a:cs typeface="+mn-cs"/>
        </a:defRPr>
      </a:lvl4pPr>
      <a:lvl5pPr marL="1371436" algn="l" defTabSz="685718" rtl="0" eaLnBrk="1" latinLnBrk="0" hangingPunct="1">
        <a:defRPr sz="1400" kern="1200">
          <a:solidFill>
            <a:schemeClr val="tx1"/>
          </a:solidFill>
          <a:latin typeface="+mn-lt"/>
          <a:ea typeface="+mn-ea"/>
          <a:cs typeface="+mn-cs"/>
        </a:defRPr>
      </a:lvl5pPr>
      <a:lvl6pPr marL="1714295" algn="l" defTabSz="685718" rtl="0" eaLnBrk="1" latinLnBrk="0" hangingPunct="1">
        <a:defRPr sz="1400" kern="1200">
          <a:solidFill>
            <a:schemeClr val="tx1"/>
          </a:solidFill>
          <a:latin typeface="+mn-lt"/>
          <a:ea typeface="+mn-ea"/>
          <a:cs typeface="+mn-cs"/>
        </a:defRPr>
      </a:lvl6pPr>
      <a:lvl7pPr marL="2057154" algn="l" defTabSz="685718" rtl="0" eaLnBrk="1" latinLnBrk="0" hangingPunct="1">
        <a:defRPr sz="1400" kern="1200">
          <a:solidFill>
            <a:schemeClr val="tx1"/>
          </a:solidFill>
          <a:latin typeface="+mn-lt"/>
          <a:ea typeface="+mn-ea"/>
          <a:cs typeface="+mn-cs"/>
        </a:defRPr>
      </a:lvl7pPr>
      <a:lvl8pPr marL="2400013" algn="l" defTabSz="685718" rtl="0" eaLnBrk="1" latinLnBrk="0" hangingPunct="1">
        <a:defRPr sz="1400" kern="1200">
          <a:solidFill>
            <a:schemeClr val="tx1"/>
          </a:solidFill>
          <a:latin typeface="+mn-lt"/>
          <a:ea typeface="+mn-ea"/>
          <a:cs typeface="+mn-cs"/>
        </a:defRPr>
      </a:lvl8pPr>
      <a:lvl9pPr marL="2742873" algn="l" defTabSz="685718"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67707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SI Logo.png"/>
          <p:cNvPicPr/>
          <p:nvPr userDrawn="1"/>
        </p:nvPicPr>
        <p:blipFill>
          <a:blip r:embed="rId3" cstate="print"/>
          <a:stretch>
            <a:fillRect/>
          </a:stretch>
        </p:blipFill>
        <p:spPr>
          <a:xfrm>
            <a:off x="6588225" y="4443959"/>
            <a:ext cx="2163122" cy="432625"/>
          </a:xfrm>
          <a:prstGeom prst="rect">
            <a:avLst/>
          </a:prstGeom>
          <a:ln w="12700">
            <a:miter lim="400000"/>
          </a:ln>
        </p:spPr>
      </p:pic>
    </p:spTree>
    <p:extLst>
      <p:ext uri="{BB962C8B-B14F-4D97-AF65-F5344CB8AC3E}">
        <p14:creationId xmlns:p14="http://schemas.microsoft.com/office/powerpoint/2010/main" val="656979308"/>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914378" rtl="0" eaLnBrk="1" latinLnBrk="0" hangingPunct="1">
        <a:spcBef>
          <a:spcPct val="0"/>
        </a:spcBef>
        <a:buNone/>
        <a:defRPr sz="4400" b="0" kern="1200">
          <a:solidFill>
            <a:schemeClr val="bg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E575FB-EA21-5C8B-76C7-61FC5BDAD0E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D703C9-FF28-5BF3-E00C-5910CB6629A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FA09906-B155-59E3-CE93-D7756631957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68680294-B221-8042-9A22-A40EDD870E2C}" type="datetimeFigureOut">
              <a:rPr lang="en-US" smtClean="0"/>
              <a:t>3/5/2026</a:t>
            </a:fld>
            <a:endParaRPr lang="en-US"/>
          </a:p>
        </p:txBody>
      </p:sp>
      <p:sp>
        <p:nvSpPr>
          <p:cNvPr id="5" name="Footer Placeholder 4">
            <a:extLst>
              <a:ext uri="{FF2B5EF4-FFF2-40B4-BE49-F238E27FC236}">
                <a16:creationId xmlns:a16="http://schemas.microsoft.com/office/drawing/2014/main" id="{6A7A4089-C7B3-5E87-4C42-EF898AFDFA3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6911D41-E183-F335-61F2-5DFA34AA3AE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8E9F19B9-7C80-A142-9D0E-223BBE383018}" type="slidenum">
              <a:rPr lang="en-US" smtClean="0"/>
              <a:t>‹#›</a:t>
            </a:fld>
            <a:endParaRPr lang="en-US"/>
          </a:p>
        </p:txBody>
      </p:sp>
    </p:spTree>
    <p:extLst>
      <p:ext uri="{BB962C8B-B14F-4D97-AF65-F5344CB8AC3E}">
        <p14:creationId xmlns:p14="http://schemas.microsoft.com/office/powerpoint/2010/main" val="2651538415"/>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7D0447-8DA4-0635-4759-2C429254F1E7}"/>
              </a:ext>
            </a:extLst>
          </p:cNvPr>
          <p:cNvSpPr>
            <a:spLocks noGrp="1"/>
          </p:cNvSpPr>
          <p:nvPr>
            <p:ph type="body" sz="quarter" idx="10"/>
          </p:nvPr>
        </p:nvSpPr>
        <p:spPr>
          <a:xfrm>
            <a:off x="601185" y="373507"/>
            <a:ext cx="6950779" cy="802149"/>
          </a:xfrm>
        </p:spPr>
        <p:txBody>
          <a:bodyPr/>
          <a:lstStyle/>
          <a:p>
            <a:r>
              <a:rPr lang="en-GB" sz="2400" b="1" dirty="0">
                <a:solidFill>
                  <a:srgbClr val="379197"/>
                </a:solidFill>
              </a:rPr>
              <a:t>ELAS: Upcoming events and Membership</a:t>
            </a:r>
          </a:p>
          <a:p>
            <a:r>
              <a:rPr lang="en-GB" sz="1600" i="1" dirty="0">
                <a:solidFill>
                  <a:srgbClr val="379197"/>
                </a:solidFill>
              </a:rPr>
              <a:t>Introduction from Satnam Virdi, chair of ELAS</a:t>
            </a:r>
          </a:p>
        </p:txBody>
      </p:sp>
      <p:sp>
        <p:nvSpPr>
          <p:cNvPr id="3" name="TextBox 2">
            <a:extLst>
              <a:ext uri="{FF2B5EF4-FFF2-40B4-BE49-F238E27FC236}">
                <a16:creationId xmlns:a16="http://schemas.microsoft.com/office/drawing/2014/main" id="{03AB287C-479E-E05D-FE6F-FD439576BBA7}"/>
              </a:ext>
            </a:extLst>
          </p:cNvPr>
          <p:cNvSpPr txBox="1"/>
          <p:nvPr/>
        </p:nvSpPr>
        <p:spPr>
          <a:xfrm>
            <a:off x="601185" y="914400"/>
            <a:ext cx="8118272" cy="3970318"/>
          </a:xfrm>
          <a:prstGeom prst="rect">
            <a:avLst/>
          </a:prstGeom>
          <a:noFill/>
        </p:spPr>
        <p:txBody>
          <a:bodyPr wrap="square" rtlCol="0">
            <a:spAutoFit/>
          </a:bodyPr>
          <a:lstStyle/>
          <a:p>
            <a:endParaRPr lang="en-GB" b="1" dirty="0">
              <a:solidFill>
                <a:srgbClr val="379197"/>
              </a:solidFill>
              <a:latin typeface="Georgia" panose="02040502050405020303" pitchFamily="18" charset="0"/>
            </a:endParaRPr>
          </a:p>
          <a:p>
            <a:r>
              <a:rPr lang="en-GB" b="1" dirty="0">
                <a:solidFill>
                  <a:srgbClr val="379197"/>
                </a:solidFill>
                <a:latin typeface="Georgia" panose="02040502050405020303" pitchFamily="18" charset="0"/>
              </a:rPr>
              <a:t>31/03/2026</a:t>
            </a:r>
            <a:r>
              <a:rPr lang="en-GB" dirty="0">
                <a:solidFill>
                  <a:srgbClr val="379197"/>
                </a:solidFill>
                <a:latin typeface="Georgia" panose="02040502050405020303" pitchFamily="18" charset="0"/>
              </a:rPr>
              <a:t>: Deadline for entries to ELAS Inaugural Essay Competition</a:t>
            </a:r>
          </a:p>
          <a:p>
            <a:endParaRPr lang="en-GB" dirty="0">
              <a:solidFill>
                <a:srgbClr val="379197"/>
              </a:solidFill>
              <a:latin typeface="Georgia" panose="02040502050405020303" pitchFamily="18" charset="0"/>
            </a:endParaRPr>
          </a:p>
          <a:p>
            <a:r>
              <a:rPr lang="en-GB" b="1" dirty="0">
                <a:solidFill>
                  <a:srgbClr val="379197"/>
                </a:solidFill>
                <a:latin typeface="Georgia" panose="02040502050405020303" pitchFamily="18" charset="0"/>
              </a:rPr>
              <a:t>29/04/2026</a:t>
            </a:r>
            <a:r>
              <a:rPr lang="en-GB" dirty="0">
                <a:solidFill>
                  <a:srgbClr val="379197"/>
                </a:solidFill>
                <a:latin typeface="Georgia" panose="02040502050405020303" pitchFamily="18" charset="0"/>
              </a:rPr>
              <a:t>: </a:t>
            </a:r>
            <a:r>
              <a:rPr lang="en-GB" i="1" dirty="0">
                <a:solidFill>
                  <a:srgbClr val="379197"/>
                </a:solidFill>
                <a:latin typeface="Georgia" panose="02040502050405020303" pitchFamily="18" charset="0"/>
              </a:rPr>
              <a:t>Artificial Intelligence in Education</a:t>
            </a:r>
            <a:r>
              <a:rPr lang="en-GB" dirty="0">
                <a:solidFill>
                  <a:srgbClr val="379197"/>
                </a:solidFill>
                <a:latin typeface="Georgia" panose="02040502050405020303" pitchFamily="18" charset="0"/>
              </a:rPr>
              <a:t>: a discussion with Financial Times Journalist Gillian Tett and educator Kim McCabe. Followed by prize-giving for ELAS Essay Competition winners with Judge Jane McConnell</a:t>
            </a:r>
          </a:p>
          <a:p>
            <a:endParaRPr lang="en-GB" dirty="0">
              <a:solidFill>
                <a:srgbClr val="379197"/>
              </a:solidFill>
              <a:latin typeface="Georgia" panose="02040502050405020303" pitchFamily="18" charset="0"/>
            </a:endParaRPr>
          </a:p>
          <a:p>
            <a:r>
              <a:rPr lang="en-GB" b="1" dirty="0">
                <a:solidFill>
                  <a:srgbClr val="379197"/>
                </a:solidFill>
                <a:latin typeface="Georgia" panose="02040502050405020303" pitchFamily="18" charset="0"/>
              </a:rPr>
              <a:t>18/06/2026</a:t>
            </a:r>
            <a:r>
              <a:rPr lang="en-GB" dirty="0">
                <a:solidFill>
                  <a:srgbClr val="379197"/>
                </a:solidFill>
                <a:latin typeface="Georgia" panose="02040502050405020303" pitchFamily="18" charset="0"/>
              </a:rPr>
              <a:t>: ELAS Annual Conference</a:t>
            </a:r>
          </a:p>
          <a:p>
            <a:endParaRPr lang="en-GB" dirty="0">
              <a:solidFill>
                <a:srgbClr val="379197"/>
              </a:solidFill>
              <a:latin typeface="Georgia" panose="02040502050405020303" pitchFamily="18" charset="0"/>
            </a:endParaRPr>
          </a:p>
          <a:p>
            <a:r>
              <a:rPr lang="en-GB" b="1" dirty="0">
                <a:solidFill>
                  <a:srgbClr val="379197"/>
                </a:solidFill>
                <a:latin typeface="Georgia" panose="02040502050405020303" pitchFamily="18" charset="0"/>
              </a:rPr>
              <a:t>Memberships:</a:t>
            </a:r>
          </a:p>
          <a:p>
            <a:pPr marL="285750" indent="-285750">
              <a:buFont typeface="Arial" panose="020B0604020202020204" pitchFamily="34" charset="0"/>
              <a:buChar char="•"/>
            </a:pPr>
            <a:r>
              <a:rPr lang="en-GB" dirty="0">
                <a:solidFill>
                  <a:srgbClr val="379197"/>
                </a:solidFill>
                <a:latin typeface="Georgia" panose="02040502050405020303" pitchFamily="18" charset="0"/>
              </a:rPr>
              <a:t>Students: £45/yr</a:t>
            </a:r>
          </a:p>
          <a:p>
            <a:pPr marL="285750" indent="-285750">
              <a:buFont typeface="Arial" panose="020B0604020202020204" pitchFamily="34" charset="0"/>
              <a:buChar char="•"/>
            </a:pPr>
            <a:r>
              <a:rPr lang="en-GB" dirty="0">
                <a:solidFill>
                  <a:srgbClr val="379197"/>
                </a:solidFill>
                <a:latin typeface="Georgia" panose="02040502050405020303" pitchFamily="18" charset="0"/>
              </a:rPr>
              <a:t>Individual: £85/yr</a:t>
            </a:r>
          </a:p>
          <a:p>
            <a:pPr marL="285750" indent="-285750">
              <a:buFont typeface="Arial" panose="020B0604020202020204" pitchFamily="34" charset="0"/>
              <a:buChar char="•"/>
            </a:pPr>
            <a:r>
              <a:rPr lang="en-GB" dirty="0">
                <a:solidFill>
                  <a:srgbClr val="379197"/>
                </a:solidFill>
                <a:latin typeface="Georgia" panose="02040502050405020303" pitchFamily="18" charset="0"/>
              </a:rPr>
              <a:t>Legal Aid Firms, Local Authorities, Schools and Trusts: £250/yr</a:t>
            </a:r>
          </a:p>
          <a:p>
            <a:pPr marL="285750" indent="-285750">
              <a:buFont typeface="Arial" panose="020B0604020202020204" pitchFamily="34" charset="0"/>
              <a:buChar char="•"/>
            </a:pPr>
            <a:r>
              <a:rPr lang="en-GB" dirty="0">
                <a:solidFill>
                  <a:srgbClr val="379197"/>
                </a:solidFill>
                <a:latin typeface="Georgia" panose="02040502050405020303" pitchFamily="18" charset="0"/>
              </a:rPr>
              <a:t>Other Firms and Chambers: £400/yr</a:t>
            </a:r>
          </a:p>
          <a:p>
            <a:pPr marL="285750" indent="-285750">
              <a:buFont typeface="Arial" panose="020B0604020202020204" pitchFamily="34" charset="0"/>
              <a:buChar char="•"/>
            </a:pPr>
            <a:endParaRPr lang="en-GB" dirty="0">
              <a:solidFill>
                <a:srgbClr val="379197"/>
              </a:solidFill>
              <a:latin typeface="Georgia" panose="02040502050405020303" pitchFamily="18" charset="0"/>
            </a:endParaRPr>
          </a:p>
          <a:p>
            <a:r>
              <a:rPr lang="en-GB" dirty="0">
                <a:solidFill>
                  <a:srgbClr val="379197"/>
                </a:solidFill>
                <a:latin typeface="Georgia" panose="02040502050405020303" pitchFamily="18" charset="0"/>
              </a:rPr>
              <a:t>Further information on both events and membership can be found at https://educationlawassociation.com/</a:t>
            </a:r>
          </a:p>
          <a:p>
            <a:pPr marL="285750" indent="-285750">
              <a:buFont typeface="Arial" panose="020B0604020202020204" pitchFamily="34" charset="0"/>
              <a:buChar char="•"/>
            </a:pPr>
            <a:endParaRPr lang="en-GB" dirty="0">
              <a:solidFill>
                <a:srgbClr val="379197"/>
              </a:solidFill>
              <a:latin typeface="Georgia" panose="02040502050405020303" pitchFamily="18" charset="0"/>
            </a:endParaRPr>
          </a:p>
        </p:txBody>
      </p:sp>
      <p:pic>
        <p:nvPicPr>
          <p:cNvPr id="4" name="Picture 3">
            <a:extLst>
              <a:ext uri="{FF2B5EF4-FFF2-40B4-BE49-F238E27FC236}">
                <a16:creationId xmlns:a16="http://schemas.microsoft.com/office/drawing/2014/main" id="{16612D34-87F5-FAD4-89FA-CB3F24EC4873}"/>
              </a:ext>
            </a:extLst>
          </p:cNvPr>
          <p:cNvPicPr>
            <a:picLocks noChangeAspect="1"/>
          </p:cNvPicPr>
          <p:nvPr/>
        </p:nvPicPr>
        <p:blipFill>
          <a:blip r:embed="rId2"/>
          <a:stretch>
            <a:fillRect/>
          </a:stretch>
        </p:blipFill>
        <p:spPr>
          <a:xfrm>
            <a:off x="6621235" y="2148364"/>
            <a:ext cx="1721507" cy="1548201"/>
          </a:xfrm>
          <a:prstGeom prst="rect">
            <a:avLst/>
          </a:prstGeom>
        </p:spPr>
      </p:pic>
    </p:spTree>
    <p:extLst>
      <p:ext uri="{BB962C8B-B14F-4D97-AF65-F5344CB8AC3E}">
        <p14:creationId xmlns:p14="http://schemas.microsoft.com/office/powerpoint/2010/main" val="26931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63FA2F-1EB9-8F0F-B7BD-D24F59723E54}"/>
              </a:ext>
            </a:extLst>
          </p:cNvPr>
          <p:cNvSpPr>
            <a:spLocks noGrp="1"/>
          </p:cNvSpPr>
          <p:nvPr>
            <p:ph type="body" sz="quarter" idx="10"/>
          </p:nvPr>
        </p:nvSpPr>
        <p:spPr/>
        <p:txBody>
          <a:bodyPr/>
          <a:lstStyle/>
          <a:p>
            <a:endParaRPr lang="en-GB"/>
          </a:p>
        </p:txBody>
      </p:sp>
      <p:pic>
        <p:nvPicPr>
          <p:cNvPr id="4" name="Picture 3">
            <a:extLst>
              <a:ext uri="{FF2B5EF4-FFF2-40B4-BE49-F238E27FC236}">
                <a16:creationId xmlns:a16="http://schemas.microsoft.com/office/drawing/2014/main" id="{A25AE860-F119-B5DF-CA30-0178A3046D5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50403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691037" y="1882124"/>
            <a:ext cx="5776914" cy="309693"/>
          </a:xfrm>
        </p:spPr>
        <p:txBody>
          <a:bodyPr/>
          <a:lstStyle/>
          <a:p>
            <a:r>
              <a:rPr lang="en-GB" sz="2000" b="1" dirty="0"/>
              <a:t>Proposed SEND Reforms 2026</a:t>
            </a:r>
          </a:p>
        </p:txBody>
      </p:sp>
      <p:sp>
        <p:nvSpPr>
          <p:cNvPr id="3" name="Text Placeholder 1"/>
          <p:cNvSpPr txBox="1">
            <a:spLocks/>
          </p:cNvSpPr>
          <p:nvPr/>
        </p:nvSpPr>
        <p:spPr>
          <a:xfrm>
            <a:off x="1109660" y="2938908"/>
            <a:ext cx="7096125" cy="1344231"/>
          </a:xfrm>
          <a:prstGeom prst="rect">
            <a:avLst/>
          </a:prstGeom>
        </p:spPr>
        <p:txBody>
          <a:bodyPr lIns="91430" tIns="45715" rIns="91430" bIns="45715"/>
          <a:lstStyle>
            <a:lvl1pPr marL="0" indent="0" algn="ctr" defTabSz="685718" rtl="0" eaLnBrk="1" latinLnBrk="0" hangingPunct="1">
              <a:lnSpc>
                <a:spcPts val="3600"/>
              </a:lnSpc>
              <a:spcBef>
                <a:spcPts val="750"/>
              </a:spcBef>
              <a:buFontTx/>
              <a:buNone/>
              <a:defRPr sz="3000" kern="1200">
                <a:solidFill>
                  <a:srgbClr val="1E416C"/>
                </a:solidFill>
                <a:latin typeface="Adria Slab" charset="0"/>
                <a:ea typeface="Adria Slab" charset="0"/>
                <a:cs typeface="Adria Slab" charset="0"/>
              </a:defRPr>
            </a:lvl1pPr>
            <a:lvl2pPr marL="342859" indent="0" algn="ctr" defTabSz="685718" rtl="0" eaLnBrk="1" latinLnBrk="0" hangingPunct="1">
              <a:lnSpc>
                <a:spcPct val="90000"/>
              </a:lnSpc>
              <a:spcBef>
                <a:spcPts val="375"/>
              </a:spcBef>
              <a:buFontTx/>
              <a:buNone/>
              <a:defRPr sz="1800" kern="1200">
                <a:solidFill>
                  <a:schemeClr val="bg1"/>
                </a:solidFill>
                <a:latin typeface="Adria Slab" charset="0"/>
                <a:ea typeface="Adria Slab" charset="0"/>
                <a:cs typeface="Adria Slab" charset="0"/>
              </a:defRPr>
            </a:lvl2pPr>
            <a:lvl3pPr marL="685718" indent="0" algn="ctr" defTabSz="685718" rtl="0" eaLnBrk="1" latinLnBrk="0" hangingPunct="1">
              <a:lnSpc>
                <a:spcPct val="90000"/>
              </a:lnSpc>
              <a:spcBef>
                <a:spcPts val="375"/>
              </a:spcBef>
              <a:buFontTx/>
              <a:buNone/>
              <a:defRPr sz="1500" kern="1200">
                <a:solidFill>
                  <a:schemeClr val="bg1"/>
                </a:solidFill>
                <a:latin typeface="Adria Slab" charset="0"/>
                <a:ea typeface="Adria Slab" charset="0"/>
                <a:cs typeface="Adria Slab" charset="0"/>
              </a:defRPr>
            </a:lvl3pPr>
            <a:lvl4pPr marL="1028577" indent="0" algn="ctr" defTabSz="685718" rtl="0" eaLnBrk="1" latinLnBrk="0" hangingPunct="1">
              <a:lnSpc>
                <a:spcPct val="90000"/>
              </a:lnSpc>
              <a:spcBef>
                <a:spcPts val="375"/>
              </a:spcBef>
              <a:buFontTx/>
              <a:buNone/>
              <a:defRPr sz="1400" kern="1200">
                <a:solidFill>
                  <a:schemeClr val="bg1"/>
                </a:solidFill>
                <a:latin typeface="Adria Slab" charset="0"/>
                <a:ea typeface="Adria Slab" charset="0"/>
                <a:cs typeface="Adria Slab" charset="0"/>
              </a:defRPr>
            </a:lvl4pPr>
            <a:lvl5pPr marL="1371436" indent="0" algn="ctr" defTabSz="685718" rtl="0" eaLnBrk="1" latinLnBrk="0" hangingPunct="1">
              <a:lnSpc>
                <a:spcPct val="90000"/>
              </a:lnSpc>
              <a:spcBef>
                <a:spcPts val="375"/>
              </a:spcBef>
              <a:buFontTx/>
              <a:buNone/>
              <a:defRPr sz="1400" kern="1200">
                <a:solidFill>
                  <a:schemeClr val="bg1"/>
                </a:solidFill>
                <a:latin typeface="Adria Slab" charset="0"/>
                <a:ea typeface="Adria Slab" charset="0"/>
                <a:cs typeface="Adria Slab" charset="0"/>
              </a:defRPr>
            </a:lvl5pPr>
            <a:lvl6pPr marL="1885724"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583"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443"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302" indent="-171429" algn="l" defTabSz="685718"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r>
              <a:rPr lang="en-GB" sz="2000" dirty="0">
                <a:latin typeface="Georgia" panose="02040502050405020303" pitchFamily="18" charset="0"/>
                <a:cs typeface="Arial" panose="020B0604020202020204" pitchFamily="34" charset="0"/>
              </a:rPr>
              <a:t>Alex Temple, Garden Court Chambers</a:t>
            </a:r>
          </a:p>
          <a:p>
            <a:r>
              <a:rPr lang="en-GB" sz="2000" dirty="0">
                <a:latin typeface="Georgia" panose="02040502050405020303" pitchFamily="18" charset="0"/>
                <a:cs typeface="Arial" panose="020B0604020202020204" pitchFamily="34" charset="0"/>
              </a:rPr>
              <a:t>4 March 2026</a:t>
            </a:r>
            <a:endParaRPr lang="en-US" sz="2000" dirty="0">
              <a:latin typeface="Georgia" panose="02040502050405020303" pitchFamily="18" charset="0"/>
              <a:cs typeface="Arial" panose="020B0604020202020204" pitchFamily="34" charset="0"/>
            </a:endParaRPr>
          </a:p>
        </p:txBody>
      </p:sp>
      <p:pic>
        <p:nvPicPr>
          <p:cNvPr id="4" name="Picture 3" descr="Text, logo&#10;&#10;Description automatically generated">
            <a:extLst>
              <a:ext uri="{FF2B5EF4-FFF2-40B4-BE49-F238E27FC236}">
                <a16:creationId xmlns:a16="http://schemas.microsoft.com/office/drawing/2014/main" id="{43B78105-71AE-6566-6866-5CA1315000AE}"/>
              </a:ext>
            </a:extLst>
          </p:cNvPr>
          <p:cNvPicPr>
            <a:picLocks noChangeAspect="1"/>
          </p:cNvPicPr>
          <p:nvPr/>
        </p:nvPicPr>
        <p:blipFill>
          <a:blip r:embed="rId2"/>
          <a:stretch>
            <a:fillRect/>
          </a:stretch>
        </p:blipFill>
        <p:spPr>
          <a:xfrm>
            <a:off x="3900366" y="369575"/>
            <a:ext cx="1343267" cy="1344231"/>
          </a:xfrm>
          <a:prstGeom prst="rect">
            <a:avLst/>
          </a:prstGeom>
        </p:spPr>
      </p:pic>
    </p:spTree>
    <p:extLst>
      <p:ext uri="{BB962C8B-B14F-4D97-AF65-F5344CB8AC3E}">
        <p14:creationId xmlns:p14="http://schemas.microsoft.com/office/powerpoint/2010/main" val="1653385533"/>
      </p:ext>
    </p:extLst>
  </p:cSld>
  <p:clrMapOvr>
    <a:masterClrMapping/>
  </p:clrMapOvr>
  <mc:AlternateContent xmlns:mc="http://schemas.openxmlformats.org/markup-compatibility/2006" xmlns:p14="http://schemas.microsoft.com/office/powerpoint/2010/main">
    <mc:Choice Requires="p14">
      <p:transition p14:dur="4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1185" y="373508"/>
            <a:ext cx="7271228" cy="300038"/>
          </a:xfrm>
        </p:spPr>
        <p:txBody>
          <a:bodyPr/>
          <a:lstStyle/>
          <a:p>
            <a:r>
              <a:rPr lang="en-GB" dirty="0"/>
              <a:t>Headline changes</a:t>
            </a:r>
          </a:p>
        </p:txBody>
      </p:sp>
      <p:sp>
        <p:nvSpPr>
          <p:cNvPr id="3" name="TextBox 2">
            <a:extLst>
              <a:ext uri="{FF2B5EF4-FFF2-40B4-BE49-F238E27FC236}">
                <a16:creationId xmlns:a16="http://schemas.microsoft.com/office/drawing/2014/main" id="{526C3B21-E68A-5EE5-6551-B61BCB12D5D3}"/>
              </a:ext>
            </a:extLst>
          </p:cNvPr>
          <p:cNvSpPr txBox="1"/>
          <p:nvPr/>
        </p:nvSpPr>
        <p:spPr>
          <a:xfrm>
            <a:off x="489673" y="799674"/>
            <a:ext cx="7828317" cy="4108817"/>
          </a:xfrm>
          <a:prstGeom prst="rect">
            <a:avLst/>
          </a:prstGeom>
          <a:noFill/>
        </p:spPr>
        <p:txBody>
          <a:bodyPr wrap="square" rtlCol="0">
            <a:spAutoFit/>
          </a:bodyPr>
          <a:lstStyle/>
          <a:p>
            <a:pPr marL="285750" indent="-285750">
              <a:buFont typeface="Arial" panose="020B0604020202020204" pitchFamily="34" charset="0"/>
              <a:buChar char="•"/>
            </a:pPr>
            <a:r>
              <a:rPr lang="en-GB" sz="1300" dirty="0">
                <a:solidFill>
                  <a:srgbClr val="1E416C"/>
                </a:solidFill>
                <a:latin typeface="Georgia" panose="02040502050405020303" pitchFamily="18" charset="0"/>
              </a:rPr>
              <a:t>Among the government’s stated aims are:</a:t>
            </a:r>
          </a:p>
          <a:p>
            <a:pPr marL="285750"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Greater inclusivity</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Better early intervention</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Greater uniformity and an end to postcode lotteries</a:t>
            </a:r>
          </a:p>
          <a:p>
            <a:pPr marL="628455" lvl="1"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300" dirty="0">
                <a:solidFill>
                  <a:srgbClr val="1E416C"/>
                </a:solidFill>
                <a:latin typeface="Georgia" panose="02040502050405020303" pitchFamily="18" charset="0"/>
              </a:rPr>
              <a:t> They propose to achieve this through:</a:t>
            </a:r>
          </a:p>
          <a:p>
            <a:pPr marL="628455" lvl="1"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A new four-level tiered system of educational support</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Significant investment of resources and expertise into mainstream settings to include:</a:t>
            </a:r>
          </a:p>
          <a:p>
            <a:pPr marL="628455" lvl="1"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971160" lvl="2" indent="-285750">
              <a:buFont typeface="Arial" panose="020B0604020202020204" pitchFamily="34" charset="0"/>
              <a:buChar char="•"/>
            </a:pPr>
            <a:r>
              <a:rPr lang="en-GB" sz="1300" dirty="0">
                <a:solidFill>
                  <a:srgbClr val="1E416C"/>
                </a:solidFill>
                <a:latin typeface="Georgia" panose="02040502050405020303" pitchFamily="18" charset="0"/>
              </a:rPr>
              <a:t>Expansion of “Inclusion Bases”</a:t>
            </a:r>
          </a:p>
          <a:p>
            <a:pPr marL="971160" lvl="2" indent="-285750">
              <a:buFont typeface="Arial" panose="020B0604020202020204" pitchFamily="34" charset="0"/>
              <a:buChar char="•"/>
            </a:pPr>
            <a:r>
              <a:rPr lang="en-GB" sz="1300" dirty="0">
                <a:solidFill>
                  <a:srgbClr val="1E416C"/>
                </a:solidFill>
                <a:latin typeface="Georgia" panose="02040502050405020303" pitchFamily="18" charset="0"/>
              </a:rPr>
              <a:t>SALT and OT and other experts being available to mainstream schools directly</a:t>
            </a:r>
          </a:p>
          <a:p>
            <a:pPr marL="971160" lvl="2" indent="-285750">
              <a:buFont typeface="Arial" panose="020B0604020202020204" pitchFamily="34" charset="0"/>
              <a:buChar char="•"/>
            </a:pPr>
            <a:r>
              <a:rPr lang="en-GB" sz="1300" dirty="0">
                <a:solidFill>
                  <a:srgbClr val="1E416C"/>
                </a:solidFill>
                <a:latin typeface="Georgia" panose="02040502050405020303" pitchFamily="18" charset="0"/>
              </a:rPr>
              <a:t>Special schools to support mainstream schools in identifying and supporting needs</a:t>
            </a:r>
          </a:p>
          <a:p>
            <a:pPr lvl="2"/>
            <a:endParaRPr lang="en-GB" sz="13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New duties on mainstream schools relating to the identification, planning and support of SEN</a:t>
            </a:r>
          </a:p>
          <a:p>
            <a:pPr marL="628455" lvl="1"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300" dirty="0">
                <a:solidFill>
                  <a:srgbClr val="1E416C"/>
                </a:solidFill>
                <a:latin typeface="Georgia" panose="02040502050405020303" pitchFamily="18" charset="0"/>
              </a:rPr>
              <a:t>No legislative changes likely to take force until September 2029. Present regime will remain effective until then.</a:t>
            </a:r>
          </a:p>
          <a:p>
            <a:pPr marL="628455" lvl="1" indent="-285750">
              <a:buFont typeface="Arial" panose="020B0604020202020204" pitchFamily="34" charset="0"/>
              <a:buChar char="•"/>
            </a:pPr>
            <a:endParaRPr lang="en-GB" dirty="0">
              <a:solidFill>
                <a:srgbClr val="1E416C"/>
              </a:solidFill>
              <a:latin typeface="Georgia" panose="02040502050405020303" pitchFamily="18" charset="0"/>
            </a:endParaRPr>
          </a:p>
        </p:txBody>
      </p:sp>
    </p:spTree>
    <p:extLst>
      <p:ext uri="{BB962C8B-B14F-4D97-AF65-F5344CB8AC3E}">
        <p14:creationId xmlns:p14="http://schemas.microsoft.com/office/powerpoint/2010/main" val="4203173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1185" y="373508"/>
            <a:ext cx="7271228" cy="300038"/>
          </a:xfrm>
        </p:spPr>
        <p:txBody>
          <a:bodyPr/>
          <a:lstStyle/>
          <a:p>
            <a:r>
              <a:rPr lang="en-GB" dirty="0"/>
              <a:t>The new tiers</a:t>
            </a:r>
          </a:p>
        </p:txBody>
      </p:sp>
      <p:sp>
        <p:nvSpPr>
          <p:cNvPr id="3" name="TextBox 2">
            <a:extLst>
              <a:ext uri="{FF2B5EF4-FFF2-40B4-BE49-F238E27FC236}">
                <a16:creationId xmlns:a16="http://schemas.microsoft.com/office/drawing/2014/main" id="{526C3B21-E68A-5EE5-6551-B61BCB12D5D3}"/>
              </a:ext>
            </a:extLst>
          </p:cNvPr>
          <p:cNvSpPr txBox="1"/>
          <p:nvPr/>
        </p:nvSpPr>
        <p:spPr>
          <a:xfrm>
            <a:off x="601185" y="875479"/>
            <a:ext cx="7828317" cy="4401205"/>
          </a:xfrm>
          <a:prstGeom prst="rect">
            <a:avLst/>
          </a:prstGeom>
          <a:noFill/>
        </p:spPr>
        <p:txBody>
          <a:bodyPr wrap="square" rtlCol="0">
            <a:spAutoFit/>
          </a:bodyPr>
          <a:lstStyle/>
          <a:p>
            <a:pPr marL="285750" indent="-285750">
              <a:buFont typeface="Arial" panose="020B0604020202020204" pitchFamily="34" charset="0"/>
              <a:buChar char="•"/>
            </a:pPr>
            <a:r>
              <a:rPr lang="en-GB" sz="1000" dirty="0">
                <a:solidFill>
                  <a:srgbClr val="1E416C"/>
                </a:solidFill>
                <a:latin typeface="Georgia" panose="02040502050405020303" pitchFamily="18" charset="0"/>
              </a:rPr>
              <a:t>Universal offer (page 24):</a:t>
            </a:r>
          </a:p>
          <a:p>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This is the new educational offer available for all children and young people (“CYP”) aged 0-25 in mainstream settings.</a:t>
            </a:r>
          </a:p>
          <a:p>
            <a:pPr lvl="1"/>
            <a:endParaRPr lang="en-GB" sz="10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000" dirty="0">
                <a:solidFill>
                  <a:srgbClr val="1E416C"/>
                </a:solidFill>
                <a:latin typeface="Georgia" panose="02040502050405020303" pitchFamily="18" charset="0"/>
              </a:rPr>
              <a:t>Targeted support (page 28):</a:t>
            </a:r>
          </a:p>
          <a:p>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This is the first tier of SEN support designed to address “</a:t>
            </a:r>
            <a:r>
              <a:rPr lang="en-GB" sz="1000" i="1" dirty="0">
                <a:solidFill>
                  <a:srgbClr val="1E416C"/>
                </a:solidFill>
                <a:latin typeface="Georgia" panose="02040502050405020303" pitchFamily="18" charset="0"/>
              </a:rPr>
              <a:t>commonly occurring needs that every mainstream setting should be familiar with and able to reasonably respond</a:t>
            </a:r>
            <a:r>
              <a:rPr lang="en-GB" sz="1000" dirty="0">
                <a:solidFill>
                  <a:srgbClr val="1E416C"/>
                </a:solidFill>
                <a:latin typeface="Georgia" panose="02040502050405020303" pitchFamily="18" charset="0"/>
              </a:rPr>
              <a:t>”.</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Will require an Individual Support Plan (“ISP”) prepared by the setting</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Mostly classroom based interventions with some work in the setting’s support base</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First tier for a new statutory duty for Schools to identify SEND and produce an ISP then monitor the CYP and review and update the ISP annually</a:t>
            </a:r>
          </a:p>
          <a:p>
            <a:pPr marL="285750"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000" dirty="0">
                <a:solidFill>
                  <a:srgbClr val="1E416C"/>
                </a:solidFill>
                <a:latin typeface="Georgia" panose="02040502050405020303" pitchFamily="18" charset="0"/>
              </a:rPr>
              <a:t>Targeted Plus (page 28):</a:t>
            </a:r>
          </a:p>
          <a:p>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For CYP who “</a:t>
            </a:r>
            <a:r>
              <a:rPr lang="en-GB" sz="1000" i="1" dirty="0">
                <a:solidFill>
                  <a:srgbClr val="1E416C"/>
                </a:solidFill>
                <a:latin typeface="Georgia" panose="02040502050405020303" pitchFamily="18" charset="0"/>
              </a:rPr>
              <a:t>need more specialist support to thrive in inclusive mainstream education</a:t>
            </a:r>
            <a:r>
              <a:rPr lang="en-GB" sz="1000" dirty="0">
                <a:solidFill>
                  <a:srgbClr val="1E416C"/>
                </a:solidFill>
                <a:latin typeface="Georgia" panose="02040502050405020303" pitchFamily="18" charset="0"/>
              </a:rPr>
              <a:t>”</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Likely to involve support from the new “</a:t>
            </a:r>
            <a:r>
              <a:rPr lang="en-GB" sz="1000" i="1" dirty="0">
                <a:solidFill>
                  <a:srgbClr val="1E416C"/>
                </a:solidFill>
                <a:latin typeface="Georgia" panose="02040502050405020303" pitchFamily="18" charset="0"/>
              </a:rPr>
              <a:t>Experts at Hand</a:t>
            </a:r>
            <a:r>
              <a:rPr lang="en-GB" sz="1000" dirty="0">
                <a:solidFill>
                  <a:srgbClr val="1E416C"/>
                </a:solidFill>
                <a:latin typeface="Georgia" panose="02040502050405020303" pitchFamily="18" charset="0"/>
              </a:rPr>
              <a:t>” programme and access to Inclusion Bases </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Also requires an ISP and all corresponding duties on the setting</a:t>
            </a:r>
          </a:p>
          <a:p>
            <a:pPr marL="285750"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000" dirty="0">
                <a:solidFill>
                  <a:srgbClr val="1E416C"/>
                </a:solidFill>
                <a:latin typeface="Georgia" panose="02040502050405020303" pitchFamily="18" charset="0"/>
              </a:rPr>
              <a:t>Specialist support (page 29):</a:t>
            </a:r>
          </a:p>
          <a:p>
            <a:pPr marL="285750"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Designed to provide for CYP with “</a:t>
            </a:r>
            <a:r>
              <a:rPr lang="en-GB" sz="1000" i="1" dirty="0">
                <a:solidFill>
                  <a:srgbClr val="1E416C"/>
                </a:solidFill>
                <a:latin typeface="Georgia" panose="02040502050405020303" pitchFamily="18" charset="0"/>
              </a:rPr>
              <a:t>complex needs”</a:t>
            </a:r>
            <a:r>
              <a:rPr lang="en-GB" sz="1000" dirty="0">
                <a:solidFill>
                  <a:srgbClr val="1E416C"/>
                </a:solidFill>
                <a:latin typeface="Georgia" panose="02040502050405020303" pitchFamily="18" charset="0"/>
              </a:rPr>
              <a:t>. That term is not defined in the document</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Can still be provided in mainstream, but is the tier that enables access to a specialist setting</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CYP in this tier may access an EHCP and will be assigned a Specialist Provision Package</a:t>
            </a:r>
          </a:p>
          <a:p>
            <a:pPr marL="628455" lvl="1" indent="-285750">
              <a:buFont typeface="Arial" panose="020B0604020202020204" pitchFamily="34" charset="0"/>
              <a:buChar char="•"/>
            </a:pPr>
            <a:endParaRPr lang="en-GB" sz="1000" dirty="0">
              <a:solidFill>
                <a:srgbClr val="1E416C"/>
              </a:solidFill>
              <a:latin typeface="Georgia" panose="02040502050405020303" pitchFamily="18" charset="0"/>
            </a:endParaRPr>
          </a:p>
          <a:p>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endParaRPr lang="en-GB" sz="1000" dirty="0">
              <a:solidFill>
                <a:srgbClr val="1E416C"/>
              </a:solidFill>
              <a:latin typeface="Georgia" panose="02040502050405020303" pitchFamily="18" charset="0"/>
            </a:endParaRPr>
          </a:p>
        </p:txBody>
      </p:sp>
    </p:spTree>
    <p:extLst>
      <p:ext uri="{BB962C8B-B14F-4D97-AF65-F5344CB8AC3E}">
        <p14:creationId xmlns:p14="http://schemas.microsoft.com/office/powerpoint/2010/main" val="1215704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1185" y="373508"/>
            <a:ext cx="7271228" cy="300038"/>
          </a:xfrm>
        </p:spPr>
        <p:txBody>
          <a:bodyPr/>
          <a:lstStyle/>
          <a:p>
            <a:r>
              <a:rPr lang="en-GB" dirty="0"/>
              <a:t>The new documents</a:t>
            </a:r>
          </a:p>
        </p:txBody>
      </p:sp>
      <p:sp>
        <p:nvSpPr>
          <p:cNvPr id="3" name="TextBox 2">
            <a:extLst>
              <a:ext uri="{FF2B5EF4-FFF2-40B4-BE49-F238E27FC236}">
                <a16:creationId xmlns:a16="http://schemas.microsoft.com/office/drawing/2014/main" id="{526C3B21-E68A-5EE5-6551-B61BCB12D5D3}"/>
              </a:ext>
            </a:extLst>
          </p:cNvPr>
          <p:cNvSpPr txBox="1"/>
          <p:nvPr/>
        </p:nvSpPr>
        <p:spPr>
          <a:xfrm>
            <a:off x="601185" y="856525"/>
            <a:ext cx="7828317" cy="4370427"/>
          </a:xfrm>
          <a:prstGeom prst="rect">
            <a:avLst/>
          </a:prstGeom>
          <a:noFill/>
        </p:spPr>
        <p:txBody>
          <a:bodyPr wrap="square" rtlCol="0">
            <a:spAutoFit/>
          </a:bodyPr>
          <a:lstStyle/>
          <a:p>
            <a:pPr marL="285750" indent="-285750">
              <a:buFont typeface="Arial" panose="020B0604020202020204" pitchFamily="34" charset="0"/>
              <a:buChar char="•"/>
            </a:pPr>
            <a:r>
              <a:rPr lang="en-GB" sz="1000" dirty="0">
                <a:solidFill>
                  <a:srgbClr val="1E416C"/>
                </a:solidFill>
                <a:latin typeface="Georgia" panose="02040502050405020303" pitchFamily="18" charset="0"/>
              </a:rPr>
              <a:t>Inclusion Strategy (page 10):</a:t>
            </a:r>
          </a:p>
          <a:p>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A new duty on schools to publish a strategy describing how they provide support across the three tiers</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Replaces the current SEN Information Report</a:t>
            </a:r>
          </a:p>
          <a:p>
            <a:pPr marL="628455" lvl="1"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000" dirty="0">
                <a:solidFill>
                  <a:srgbClr val="1E416C"/>
                </a:solidFill>
                <a:latin typeface="Georgia" panose="02040502050405020303" pitchFamily="18" charset="0"/>
              </a:rPr>
              <a:t>Individual Support Plan (“ISP”) (page 47):</a:t>
            </a:r>
          </a:p>
          <a:p>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New statutory duty on educational settings to create an ISP for every child with SEN. </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a:t>
            </a:r>
            <a:r>
              <a:rPr lang="en-GB" sz="1000" i="1" dirty="0">
                <a:solidFill>
                  <a:srgbClr val="1E416C"/>
                </a:solidFill>
                <a:latin typeface="Georgia" panose="02040502050405020303" pitchFamily="18" charset="0"/>
              </a:rPr>
              <a:t>The ISP gives a more detailed, day-to-day overview of specific support a child is currently receiving</a:t>
            </a:r>
            <a:r>
              <a:rPr lang="en-GB" sz="1000" dirty="0">
                <a:solidFill>
                  <a:srgbClr val="1E416C"/>
                </a:solidFill>
                <a:latin typeface="Georgia" panose="02040502050405020303" pitchFamily="18" charset="0"/>
              </a:rPr>
              <a:t>”</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To be reviewed at least annually</a:t>
            </a:r>
          </a:p>
          <a:p>
            <a:pPr lvl="1"/>
            <a:endParaRPr lang="en-GB" sz="10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000" dirty="0">
                <a:solidFill>
                  <a:srgbClr val="1E416C"/>
                </a:solidFill>
                <a:latin typeface="Georgia" panose="02040502050405020303" pitchFamily="18" charset="0"/>
              </a:rPr>
              <a:t>Specialist Provision Packages (“SPP”) (page 64)</a:t>
            </a:r>
          </a:p>
          <a:p>
            <a:pPr marL="285750"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Likely to be seven different packages that are nationally defined, not tailored to individual children.</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Each will be a template for SEN support and will determine the kinds of provision and placements open to CYP who are allocated to that SPP.</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5-yearly recommendations will be made for their update at a national level by a team of independent experts. The DfE will have a duty to respond and publish what changes will be made to the SPPs.</a:t>
            </a:r>
          </a:p>
          <a:p>
            <a:pPr marL="628455" lvl="1"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000" dirty="0">
                <a:solidFill>
                  <a:srgbClr val="1E416C"/>
                </a:solidFill>
                <a:latin typeface="Georgia" panose="02040502050405020303" pitchFamily="18" charset="0"/>
              </a:rPr>
              <a:t>EHCPs (page 66)</a:t>
            </a:r>
          </a:p>
          <a:p>
            <a:pPr marL="628455" lvl="1"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On the face of it, similar to their current function. They will set out the provision that a CYP is entitled to but that will be detailed from the relevant SPP selected for the CYP</a:t>
            </a:r>
          </a:p>
          <a:p>
            <a:pPr marL="628455" lvl="1" indent="-285750">
              <a:buFont typeface="Arial" panose="020B0604020202020204" pitchFamily="34" charset="0"/>
              <a:buChar char="•"/>
            </a:pPr>
            <a:r>
              <a:rPr lang="en-GB" sz="1000" dirty="0">
                <a:solidFill>
                  <a:srgbClr val="1E416C"/>
                </a:solidFill>
                <a:latin typeface="Georgia" panose="02040502050405020303" pitchFamily="18" charset="0"/>
              </a:rPr>
              <a:t>The LA will have a duty to ensure that provision is resourced and the setting will have a duty to ensure that it is in place.</a:t>
            </a:r>
          </a:p>
          <a:p>
            <a:pPr marL="628455" lvl="1" indent="-285750">
              <a:buFont typeface="Arial" panose="020B0604020202020204" pitchFamily="34" charset="0"/>
              <a:buChar char="•"/>
            </a:pPr>
            <a:endParaRPr lang="en-GB" sz="1000" dirty="0">
              <a:solidFill>
                <a:srgbClr val="1E416C"/>
              </a:solidFill>
              <a:latin typeface="Georgia" panose="02040502050405020303" pitchFamily="18" charset="0"/>
            </a:endParaRPr>
          </a:p>
          <a:p>
            <a:pPr marL="628455" lvl="1" indent="-285750">
              <a:buFont typeface="Arial" panose="020B0604020202020204" pitchFamily="34" charset="0"/>
              <a:buChar char="•"/>
            </a:pPr>
            <a:endParaRPr lang="en-GB" dirty="0">
              <a:solidFill>
                <a:srgbClr val="1E416C"/>
              </a:solidFill>
              <a:latin typeface="Georgia" panose="02040502050405020303" pitchFamily="18" charset="0"/>
            </a:endParaRPr>
          </a:p>
          <a:p>
            <a:pPr marL="285750" indent="-285750">
              <a:buFont typeface="Arial" panose="020B0604020202020204" pitchFamily="34" charset="0"/>
              <a:buChar char="•"/>
            </a:pPr>
            <a:endParaRPr lang="en-GB" dirty="0">
              <a:solidFill>
                <a:srgbClr val="1E416C"/>
              </a:solidFill>
              <a:latin typeface="Georgia" panose="02040502050405020303" pitchFamily="18" charset="0"/>
            </a:endParaRPr>
          </a:p>
        </p:txBody>
      </p:sp>
    </p:spTree>
    <p:extLst>
      <p:ext uri="{BB962C8B-B14F-4D97-AF65-F5344CB8AC3E}">
        <p14:creationId xmlns:p14="http://schemas.microsoft.com/office/powerpoint/2010/main" val="373734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1185" y="373508"/>
            <a:ext cx="7271228" cy="300038"/>
          </a:xfrm>
        </p:spPr>
        <p:txBody>
          <a:bodyPr/>
          <a:lstStyle/>
          <a:p>
            <a:r>
              <a:rPr lang="en-GB" dirty="0"/>
              <a:t>The new programmes</a:t>
            </a:r>
          </a:p>
        </p:txBody>
      </p:sp>
      <p:sp>
        <p:nvSpPr>
          <p:cNvPr id="3" name="TextBox 2">
            <a:extLst>
              <a:ext uri="{FF2B5EF4-FFF2-40B4-BE49-F238E27FC236}">
                <a16:creationId xmlns:a16="http://schemas.microsoft.com/office/drawing/2014/main" id="{526C3B21-E68A-5EE5-6551-B61BCB12D5D3}"/>
              </a:ext>
            </a:extLst>
          </p:cNvPr>
          <p:cNvSpPr txBox="1"/>
          <p:nvPr/>
        </p:nvSpPr>
        <p:spPr>
          <a:xfrm>
            <a:off x="601185" y="968037"/>
            <a:ext cx="7828317" cy="3693319"/>
          </a:xfrm>
          <a:prstGeom prst="rect">
            <a:avLst/>
          </a:prstGeom>
          <a:noFill/>
        </p:spPr>
        <p:txBody>
          <a:bodyPr wrap="square" rtlCol="0">
            <a:spAutoFit/>
          </a:bodyPr>
          <a:lstStyle/>
          <a:p>
            <a:pPr marL="285750" indent="-285750">
              <a:buFont typeface="Arial" panose="020B0604020202020204" pitchFamily="34" charset="0"/>
              <a:buChar char="•"/>
            </a:pPr>
            <a:r>
              <a:rPr lang="en-GB" sz="1300" dirty="0">
                <a:solidFill>
                  <a:srgbClr val="1E416C"/>
                </a:solidFill>
                <a:latin typeface="Georgia" panose="02040502050405020303" pitchFamily="18" charset="0"/>
              </a:rPr>
              <a:t>Experts at Hand (page 57)</a:t>
            </a:r>
          </a:p>
          <a:p>
            <a:pPr marL="285750"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A programme of funding and policy reorientation to secure an average of 40 extra days in primary school and 160 in secondary for relevant experts to be present in school</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Guidance will be published this year</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A funding commitment of £1.8bn is proposed</a:t>
            </a:r>
          </a:p>
          <a:p>
            <a:pPr lvl="1"/>
            <a:endParaRPr lang="en-GB" sz="13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300" dirty="0">
                <a:solidFill>
                  <a:srgbClr val="1E416C"/>
                </a:solidFill>
                <a:latin typeface="Georgia" panose="02040502050405020303" pitchFamily="18" charset="0"/>
              </a:rPr>
              <a:t>Inclusion Bases (page 54)</a:t>
            </a:r>
          </a:p>
          <a:p>
            <a:pPr marL="628455" lvl="1"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A new standardised term for units within mainstream schools which provide SEND support</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An aim to create “</a:t>
            </a:r>
            <a:r>
              <a:rPr lang="en-GB" sz="1300" i="1" dirty="0">
                <a:solidFill>
                  <a:srgbClr val="1E416C"/>
                </a:solidFill>
                <a:latin typeface="Georgia" panose="02040502050405020303" pitchFamily="18" charset="0"/>
              </a:rPr>
              <a:t>tens of thousands”</a:t>
            </a:r>
            <a:r>
              <a:rPr lang="en-GB" sz="1300" dirty="0">
                <a:solidFill>
                  <a:srgbClr val="1E416C"/>
                </a:solidFill>
                <a:latin typeface="Georgia" panose="02040502050405020303" pitchFamily="18" charset="0"/>
              </a:rPr>
              <a:t> of new spaces with significant capital investment</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Split into two forms:</a:t>
            </a:r>
          </a:p>
          <a:p>
            <a:pPr marL="971160" lvl="2" indent="-285750">
              <a:buFont typeface="Arial" panose="020B0604020202020204" pitchFamily="34" charset="0"/>
              <a:buChar char="•"/>
            </a:pPr>
            <a:r>
              <a:rPr lang="en-GB" sz="1300" dirty="0">
                <a:solidFill>
                  <a:srgbClr val="1E416C"/>
                </a:solidFill>
                <a:latin typeface="Georgia" panose="02040502050405020303" pitchFamily="18" charset="0"/>
              </a:rPr>
              <a:t>Support Bases commissioned by settings</a:t>
            </a:r>
          </a:p>
          <a:p>
            <a:pPr marL="971160" lvl="2" indent="-285750">
              <a:buFont typeface="Arial" panose="020B0604020202020204" pitchFamily="34" charset="0"/>
              <a:buChar char="•"/>
            </a:pPr>
            <a:r>
              <a:rPr lang="en-GB" sz="1300" dirty="0">
                <a:solidFill>
                  <a:srgbClr val="1E416C"/>
                </a:solidFill>
                <a:latin typeface="Georgia" panose="02040502050405020303" pitchFamily="18" charset="0"/>
              </a:rPr>
              <a:t>Specialist Bases commissioned by local authorities</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Expectation is that every secondary school will have an Inclusion Base.</a:t>
            </a:r>
          </a:p>
          <a:p>
            <a:pPr marL="285750" indent="-285750">
              <a:buFont typeface="Arial" panose="020B0604020202020204" pitchFamily="34" charset="0"/>
              <a:buChar char="•"/>
            </a:pPr>
            <a:endParaRPr lang="en-GB" sz="1300" dirty="0">
              <a:solidFill>
                <a:srgbClr val="1E416C"/>
              </a:solidFill>
              <a:latin typeface="Georgia" panose="02040502050405020303" pitchFamily="18" charset="0"/>
            </a:endParaRPr>
          </a:p>
          <a:p>
            <a:pPr marL="285750" indent="-285750">
              <a:buFont typeface="Arial" panose="020B0604020202020204" pitchFamily="34" charset="0"/>
              <a:buChar char="•"/>
            </a:pPr>
            <a:r>
              <a:rPr lang="en-GB" sz="1300" dirty="0">
                <a:solidFill>
                  <a:srgbClr val="1E416C"/>
                </a:solidFill>
                <a:latin typeface="Georgia" panose="02040502050405020303" pitchFamily="18" charset="0"/>
              </a:rPr>
              <a:t>Specialist sector outreach (page 76)</a:t>
            </a:r>
          </a:p>
          <a:p>
            <a:pPr marL="628455" lvl="1" indent="-285750">
              <a:buFont typeface="Arial" panose="020B0604020202020204" pitchFamily="34" charset="0"/>
              <a:buChar char="•"/>
            </a:pPr>
            <a:r>
              <a:rPr lang="en-GB" sz="1300" dirty="0">
                <a:solidFill>
                  <a:srgbClr val="1E416C"/>
                </a:solidFill>
                <a:latin typeface="Georgia" panose="02040502050405020303" pitchFamily="18" charset="0"/>
              </a:rPr>
              <a:t>An expectation that special schools will play a greater role in upskilling mainstream partners</a:t>
            </a:r>
          </a:p>
        </p:txBody>
      </p:sp>
    </p:spTree>
    <p:extLst>
      <p:ext uri="{BB962C8B-B14F-4D97-AF65-F5344CB8AC3E}">
        <p14:creationId xmlns:p14="http://schemas.microsoft.com/office/powerpoint/2010/main" val="3204743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1185" y="373508"/>
            <a:ext cx="7271228" cy="300038"/>
          </a:xfrm>
        </p:spPr>
        <p:txBody>
          <a:bodyPr/>
          <a:lstStyle/>
          <a:p>
            <a:r>
              <a:rPr lang="en-GB" dirty="0"/>
              <a:t>EHCP assessments</a:t>
            </a:r>
          </a:p>
        </p:txBody>
      </p:sp>
      <p:sp>
        <p:nvSpPr>
          <p:cNvPr id="3" name="TextBox 2">
            <a:extLst>
              <a:ext uri="{FF2B5EF4-FFF2-40B4-BE49-F238E27FC236}">
                <a16:creationId xmlns:a16="http://schemas.microsoft.com/office/drawing/2014/main" id="{526C3B21-E68A-5EE5-6551-B61BCB12D5D3}"/>
              </a:ext>
            </a:extLst>
          </p:cNvPr>
          <p:cNvSpPr txBox="1"/>
          <p:nvPr/>
        </p:nvSpPr>
        <p:spPr>
          <a:xfrm>
            <a:off x="601185" y="968037"/>
            <a:ext cx="7828317" cy="3323987"/>
          </a:xfrm>
          <a:prstGeom prst="rect">
            <a:avLst/>
          </a:prstGeom>
          <a:noFill/>
        </p:spPr>
        <p:txBody>
          <a:bodyPr wrap="square" rtlCol="0">
            <a:spAutoFit/>
          </a:bodyPr>
          <a:lstStyle/>
          <a:p>
            <a:r>
              <a:rPr lang="en-GB" dirty="0">
                <a:solidFill>
                  <a:srgbClr val="1E416C"/>
                </a:solidFill>
                <a:latin typeface="Georgia" panose="02040502050405020303" pitchFamily="18" charset="0"/>
              </a:rPr>
              <a:t>Mostly familiar but with important distinctions (page 68):</a:t>
            </a:r>
          </a:p>
          <a:p>
            <a:endParaRPr lang="en-GB" dirty="0">
              <a:solidFill>
                <a:srgbClr val="1E416C"/>
              </a:solidFill>
              <a:latin typeface="Georgia" panose="02040502050405020303" pitchFamily="18" charset="0"/>
            </a:endParaRPr>
          </a:p>
          <a:p>
            <a:pPr marL="342900" indent="-342900">
              <a:buFont typeface="+mj-lt"/>
              <a:buAutoNum type="arabicPeriod"/>
            </a:pPr>
            <a:r>
              <a:rPr lang="en-GB" dirty="0">
                <a:solidFill>
                  <a:srgbClr val="1E416C"/>
                </a:solidFill>
                <a:latin typeface="Georgia" panose="02040502050405020303" pitchFamily="18" charset="0"/>
              </a:rPr>
              <a:t>Request for assessment can come from family or placement</a:t>
            </a:r>
          </a:p>
          <a:p>
            <a:pPr marL="342900" indent="-342900">
              <a:buFont typeface="+mj-lt"/>
              <a:buAutoNum type="arabicPeriod"/>
            </a:pPr>
            <a:r>
              <a:rPr lang="en-GB" dirty="0">
                <a:solidFill>
                  <a:srgbClr val="1E416C"/>
                </a:solidFill>
                <a:latin typeface="Georgia" panose="02040502050405020303" pitchFamily="18" charset="0"/>
              </a:rPr>
              <a:t>The LA will gather information and consider whether the threshold for specialist support is met</a:t>
            </a:r>
          </a:p>
          <a:p>
            <a:pPr marL="342900" indent="-342900">
              <a:buFont typeface="+mj-lt"/>
              <a:buAutoNum type="arabicPeriod"/>
            </a:pPr>
            <a:r>
              <a:rPr lang="en-GB" dirty="0">
                <a:solidFill>
                  <a:srgbClr val="1E416C"/>
                </a:solidFill>
                <a:latin typeface="Georgia" panose="02040502050405020303" pitchFamily="18" charset="0"/>
              </a:rPr>
              <a:t>If it is, the LA decides which SPP best applies</a:t>
            </a:r>
          </a:p>
          <a:p>
            <a:pPr marL="342900" indent="-342900">
              <a:buFont typeface="+mj-lt"/>
              <a:buAutoNum type="arabicPeriod"/>
            </a:pPr>
            <a:r>
              <a:rPr lang="en-GB" dirty="0">
                <a:solidFill>
                  <a:srgbClr val="1E416C"/>
                </a:solidFill>
                <a:latin typeface="Georgia" panose="02040502050405020303" pitchFamily="18" charset="0"/>
              </a:rPr>
              <a:t>LA then recommends a setting (or settings) to the family, who can then agree or express a preference for an alternative</a:t>
            </a:r>
          </a:p>
          <a:p>
            <a:pPr marL="342900" indent="-342900">
              <a:buFont typeface="+mj-lt"/>
              <a:buAutoNum type="arabicPeriod"/>
            </a:pPr>
            <a:r>
              <a:rPr lang="en-GB" dirty="0">
                <a:solidFill>
                  <a:srgbClr val="1E416C"/>
                </a:solidFill>
                <a:latin typeface="Georgia" panose="02040502050405020303" pitchFamily="18" charset="0"/>
              </a:rPr>
              <a:t>The setting then works with the family to determine provision in the EHCP based on the selected SPP</a:t>
            </a:r>
          </a:p>
          <a:p>
            <a:pPr marL="342900" indent="-342900">
              <a:buFont typeface="+mj-lt"/>
              <a:buAutoNum type="arabicPeriod"/>
            </a:pPr>
            <a:r>
              <a:rPr lang="en-GB" dirty="0">
                <a:solidFill>
                  <a:srgbClr val="1E416C"/>
                </a:solidFill>
                <a:latin typeface="Georgia" panose="02040502050405020303" pitchFamily="18" charset="0"/>
              </a:rPr>
              <a:t>ICB and LA feed in health and social care</a:t>
            </a:r>
          </a:p>
          <a:p>
            <a:pPr marL="342900" indent="-342900">
              <a:buFont typeface="+mj-lt"/>
              <a:buAutoNum type="arabicPeriod"/>
            </a:pPr>
            <a:r>
              <a:rPr lang="en-GB" dirty="0">
                <a:solidFill>
                  <a:srgbClr val="1E416C"/>
                </a:solidFill>
                <a:latin typeface="Georgia" panose="02040502050405020303" pitchFamily="18" charset="0"/>
              </a:rPr>
              <a:t>LA then has a duty to secure “</a:t>
            </a:r>
            <a:r>
              <a:rPr lang="en-GB" i="1" dirty="0">
                <a:solidFill>
                  <a:srgbClr val="1E416C"/>
                </a:solidFill>
                <a:latin typeface="Georgia" panose="02040502050405020303" pitchFamily="18" charset="0"/>
              </a:rPr>
              <a:t>access to support and sufficient funding” </a:t>
            </a:r>
            <a:r>
              <a:rPr lang="en-GB" dirty="0">
                <a:solidFill>
                  <a:srgbClr val="1E416C"/>
                </a:solidFill>
                <a:latin typeface="Georgia" panose="02040502050405020303" pitchFamily="18" charset="0"/>
              </a:rPr>
              <a:t>for EHCP provision.</a:t>
            </a:r>
          </a:p>
          <a:p>
            <a:pPr marL="342900" indent="-342900">
              <a:buFont typeface="+mj-lt"/>
              <a:buAutoNum type="arabicPeriod"/>
            </a:pPr>
            <a:r>
              <a:rPr lang="en-GB" dirty="0">
                <a:solidFill>
                  <a:srgbClr val="1E416C"/>
                </a:solidFill>
                <a:latin typeface="Georgia" panose="02040502050405020303" pitchFamily="18" charset="0"/>
              </a:rPr>
              <a:t>The setting </a:t>
            </a:r>
            <a:r>
              <a:rPr lang="en-GB" i="1" dirty="0">
                <a:solidFill>
                  <a:srgbClr val="1E416C"/>
                </a:solidFill>
                <a:latin typeface="Georgia" panose="02040502050405020303" pitchFamily="18" charset="0"/>
              </a:rPr>
              <a:t>“adapts”</a:t>
            </a:r>
            <a:r>
              <a:rPr lang="en-GB" dirty="0">
                <a:solidFill>
                  <a:srgbClr val="1E416C"/>
                </a:solidFill>
                <a:latin typeface="Georgia" panose="02040502050405020303" pitchFamily="18" charset="0"/>
              </a:rPr>
              <a:t> provision and reviews it termly</a:t>
            </a:r>
          </a:p>
          <a:p>
            <a:pPr marL="342900" indent="-342900">
              <a:buFont typeface="+mj-lt"/>
              <a:buAutoNum type="arabicPeriod"/>
            </a:pPr>
            <a:r>
              <a:rPr lang="en-GB" dirty="0">
                <a:solidFill>
                  <a:srgbClr val="1E416C"/>
                </a:solidFill>
                <a:latin typeface="Georgia" panose="02040502050405020303" pitchFamily="18" charset="0"/>
              </a:rPr>
              <a:t>The LA will review the EHCP only at key stage transitions</a:t>
            </a:r>
          </a:p>
          <a:p>
            <a:pPr marL="285750" indent="-285750">
              <a:buFont typeface="Arial" panose="020B0604020202020204" pitchFamily="34" charset="0"/>
              <a:buChar char="•"/>
            </a:pPr>
            <a:endParaRPr lang="en-GB" dirty="0">
              <a:solidFill>
                <a:srgbClr val="1E416C"/>
              </a:solidFill>
              <a:latin typeface="Georgia" panose="02040502050405020303" pitchFamily="18" charset="0"/>
            </a:endParaRPr>
          </a:p>
        </p:txBody>
      </p:sp>
    </p:spTree>
    <p:extLst>
      <p:ext uri="{BB962C8B-B14F-4D97-AF65-F5344CB8AC3E}">
        <p14:creationId xmlns:p14="http://schemas.microsoft.com/office/powerpoint/2010/main" val="636624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1185" y="373508"/>
            <a:ext cx="7271228" cy="300038"/>
          </a:xfrm>
        </p:spPr>
        <p:txBody>
          <a:bodyPr/>
          <a:lstStyle/>
          <a:p>
            <a:r>
              <a:rPr lang="en-GB" dirty="0"/>
              <a:t>School placement</a:t>
            </a:r>
          </a:p>
        </p:txBody>
      </p:sp>
      <p:sp>
        <p:nvSpPr>
          <p:cNvPr id="3" name="TextBox 2">
            <a:extLst>
              <a:ext uri="{FF2B5EF4-FFF2-40B4-BE49-F238E27FC236}">
                <a16:creationId xmlns:a16="http://schemas.microsoft.com/office/drawing/2014/main" id="{526C3B21-E68A-5EE5-6551-B61BCB12D5D3}"/>
              </a:ext>
            </a:extLst>
          </p:cNvPr>
          <p:cNvSpPr txBox="1"/>
          <p:nvPr/>
        </p:nvSpPr>
        <p:spPr>
          <a:xfrm>
            <a:off x="601185" y="968037"/>
            <a:ext cx="7828317" cy="3323987"/>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1E416C"/>
                </a:solidFill>
                <a:latin typeface="Georgia" panose="02040502050405020303" pitchFamily="18" charset="0"/>
              </a:rPr>
              <a:t>Setting will be determined </a:t>
            </a:r>
            <a:r>
              <a:rPr lang="en-GB" i="1" dirty="0">
                <a:solidFill>
                  <a:srgbClr val="1E416C"/>
                </a:solidFill>
                <a:latin typeface="Georgia" panose="02040502050405020303" pitchFamily="18" charset="0"/>
              </a:rPr>
              <a:t>before</a:t>
            </a:r>
            <a:r>
              <a:rPr lang="en-GB" dirty="0">
                <a:solidFill>
                  <a:srgbClr val="1E416C"/>
                </a:solidFill>
                <a:latin typeface="Georgia" panose="02040502050405020303" pitchFamily="18" charset="0"/>
              </a:rPr>
              <a:t> an EHCP is produced and SPP assigned (page 68)</a:t>
            </a:r>
          </a:p>
          <a:p>
            <a:pPr marL="285750" indent="-285750">
              <a:buFont typeface="Arial" panose="020B0604020202020204" pitchFamily="34" charset="0"/>
              <a:buChar char="•"/>
            </a:pPr>
            <a:r>
              <a:rPr lang="en-GB" dirty="0">
                <a:solidFill>
                  <a:srgbClr val="1E416C"/>
                </a:solidFill>
                <a:latin typeface="Georgia" panose="02040502050405020303" pitchFamily="18" charset="0"/>
              </a:rPr>
              <a:t>If a child is allocated to an SPP designed to be delivered in mainstream, the family will only be able to express a preference for a mainstream school (page 71)</a:t>
            </a:r>
          </a:p>
          <a:p>
            <a:pPr marL="285750" indent="-285750">
              <a:buFont typeface="Arial" panose="020B0604020202020204" pitchFamily="34" charset="0"/>
              <a:buChar char="•"/>
            </a:pPr>
            <a:r>
              <a:rPr lang="en-GB" dirty="0">
                <a:solidFill>
                  <a:srgbClr val="1E416C"/>
                </a:solidFill>
                <a:latin typeface="Georgia" panose="02040502050405020303" pitchFamily="18" charset="0"/>
              </a:rPr>
              <a:t>Otherwise, family can express a preference for mainstream or specialist placements</a:t>
            </a:r>
          </a:p>
          <a:p>
            <a:pPr marL="285750" indent="-285750">
              <a:buFont typeface="Arial" panose="020B0604020202020204" pitchFamily="34" charset="0"/>
              <a:buChar char="•"/>
            </a:pPr>
            <a:r>
              <a:rPr lang="en-GB" dirty="0">
                <a:solidFill>
                  <a:srgbClr val="1E416C"/>
                </a:solidFill>
                <a:latin typeface="Georgia" panose="02040502050405020303" pitchFamily="18" charset="0"/>
              </a:rPr>
              <a:t>The FTT will decide on a setting, using different tests to displace parental preference (page 70):</a:t>
            </a:r>
          </a:p>
          <a:p>
            <a:pPr marL="628455" lvl="1" indent="-285750">
              <a:buFont typeface="Arial" panose="020B0604020202020204" pitchFamily="34" charset="0"/>
              <a:buChar char="•"/>
            </a:pPr>
            <a:r>
              <a:rPr lang="en-GB" dirty="0">
                <a:solidFill>
                  <a:srgbClr val="1E416C"/>
                </a:solidFill>
                <a:latin typeface="Georgia" panose="02040502050405020303" pitchFamily="18" charset="0"/>
              </a:rPr>
              <a:t>The costs exemption will have a greater focus on the impact of expensive placements on the capacity of the LA to meet the needs of other children</a:t>
            </a:r>
          </a:p>
          <a:p>
            <a:pPr marL="628455" lvl="1" indent="-285750">
              <a:buFont typeface="Arial" panose="020B0604020202020204" pitchFamily="34" charset="0"/>
              <a:buChar char="•"/>
            </a:pPr>
            <a:r>
              <a:rPr lang="en-GB" dirty="0">
                <a:solidFill>
                  <a:srgbClr val="1E416C"/>
                </a:solidFill>
                <a:latin typeface="Georgia" panose="02040502050405020303" pitchFamily="18" charset="0"/>
              </a:rPr>
              <a:t>LAs can no longer be required to name schools which are full “</a:t>
            </a:r>
            <a:r>
              <a:rPr lang="en-GB" i="1" dirty="0">
                <a:solidFill>
                  <a:srgbClr val="1E416C"/>
                </a:solidFill>
                <a:latin typeface="Georgia" panose="02040502050405020303" pitchFamily="18" charset="0"/>
              </a:rPr>
              <a:t>or where this would have a seriously detrimental effect on children or young people already in the setting</a:t>
            </a:r>
            <a:r>
              <a:rPr lang="en-GB" dirty="0">
                <a:solidFill>
                  <a:srgbClr val="1E416C"/>
                </a:solidFill>
                <a:latin typeface="Georgia" panose="02040502050405020303" pitchFamily="18" charset="0"/>
              </a:rPr>
              <a:t>”</a:t>
            </a:r>
          </a:p>
          <a:p>
            <a:pPr marL="285750" indent="-285750">
              <a:buFont typeface="Arial" panose="020B0604020202020204" pitchFamily="34" charset="0"/>
              <a:buChar char="•"/>
            </a:pPr>
            <a:r>
              <a:rPr lang="en-GB" dirty="0">
                <a:solidFill>
                  <a:srgbClr val="1E416C"/>
                </a:solidFill>
                <a:latin typeface="Georgia" panose="02040502050405020303" pitchFamily="18" charset="0"/>
              </a:rPr>
              <a:t>Continued presumption in favour of mainstream.</a:t>
            </a:r>
          </a:p>
          <a:p>
            <a:pPr marL="285750" indent="-285750">
              <a:buFont typeface="Arial" panose="020B0604020202020204" pitchFamily="34" charset="0"/>
              <a:buChar char="•"/>
            </a:pPr>
            <a:r>
              <a:rPr lang="en-GB" dirty="0">
                <a:solidFill>
                  <a:srgbClr val="1E416C"/>
                </a:solidFill>
                <a:latin typeface="Georgia" panose="02040502050405020303" pitchFamily="18" charset="0"/>
              </a:rPr>
              <a:t>Apparent references to diminishment of the legal effect of preference: “</a:t>
            </a:r>
            <a:r>
              <a:rPr lang="en-GB" i="1" dirty="0">
                <a:solidFill>
                  <a:srgbClr val="1E416C"/>
                </a:solidFill>
                <a:latin typeface="Georgia" panose="02040502050405020303" pitchFamily="18" charset="0"/>
              </a:rPr>
              <a:t>preferences made less in isolation and more holistically, with a better focus on quality and a suitable placement close to home” </a:t>
            </a:r>
            <a:r>
              <a:rPr lang="en-GB" dirty="0">
                <a:solidFill>
                  <a:srgbClr val="1E416C"/>
                </a:solidFill>
                <a:latin typeface="Georgia" panose="02040502050405020303" pitchFamily="18" charset="0"/>
              </a:rPr>
              <a:t>(page 71)</a:t>
            </a:r>
            <a:endParaRPr lang="en-GB" i="1" dirty="0">
              <a:solidFill>
                <a:srgbClr val="1E416C"/>
              </a:solidFill>
              <a:latin typeface="Georgia" panose="02040502050405020303" pitchFamily="18" charset="0"/>
            </a:endParaRPr>
          </a:p>
          <a:p>
            <a:pPr marL="285750" indent="-285750">
              <a:buFont typeface="Arial" panose="020B0604020202020204" pitchFamily="34" charset="0"/>
              <a:buChar char="•"/>
            </a:pPr>
            <a:endParaRPr lang="en-GB" dirty="0">
              <a:solidFill>
                <a:srgbClr val="1E416C"/>
              </a:solidFill>
              <a:latin typeface="Georgia" panose="02040502050405020303" pitchFamily="18" charset="0"/>
            </a:endParaRPr>
          </a:p>
        </p:txBody>
      </p:sp>
    </p:spTree>
    <p:extLst>
      <p:ext uri="{BB962C8B-B14F-4D97-AF65-F5344CB8AC3E}">
        <p14:creationId xmlns:p14="http://schemas.microsoft.com/office/powerpoint/2010/main" val="2703030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0BECA-0DCA-8A50-AE6E-9575913F9A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F925953-5E56-0F54-6886-2D437B861D02}"/>
              </a:ext>
            </a:extLst>
          </p:cNvPr>
          <p:cNvSpPr>
            <a:spLocks noGrp="1"/>
          </p:cNvSpPr>
          <p:nvPr>
            <p:ph type="body" sz="quarter" idx="10"/>
          </p:nvPr>
        </p:nvSpPr>
        <p:spPr>
          <a:xfrm>
            <a:off x="601185" y="373508"/>
            <a:ext cx="7271228" cy="300038"/>
          </a:xfrm>
        </p:spPr>
        <p:txBody>
          <a:bodyPr/>
          <a:lstStyle/>
          <a:p>
            <a:r>
              <a:rPr lang="en-GB" dirty="0"/>
              <a:t>Disputes and the FTT</a:t>
            </a:r>
          </a:p>
        </p:txBody>
      </p:sp>
      <p:sp>
        <p:nvSpPr>
          <p:cNvPr id="3" name="TextBox 2">
            <a:extLst>
              <a:ext uri="{FF2B5EF4-FFF2-40B4-BE49-F238E27FC236}">
                <a16:creationId xmlns:a16="http://schemas.microsoft.com/office/drawing/2014/main" id="{03B062B6-1D50-B4E5-D7B5-551D98FD94B6}"/>
              </a:ext>
            </a:extLst>
          </p:cNvPr>
          <p:cNvSpPr txBox="1"/>
          <p:nvPr/>
        </p:nvSpPr>
        <p:spPr>
          <a:xfrm>
            <a:off x="601185" y="782184"/>
            <a:ext cx="7828317" cy="4001095"/>
          </a:xfrm>
          <a:prstGeom prst="rect">
            <a:avLst/>
          </a:prstGeom>
          <a:noFill/>
        </p:spPr>
        <p:txBody>
          <a:bodyPr wrap="square" rtlCol="0">
            <a:spAutoFit/>
          </a:bodyPr>
          <a:lstStyle/>
          <a:p>
            <a:pPr marL="285750" indent="-285750">
              <a:buFont typeface="Arial" panose="020B0604020202020204" pitchFamily="34" charset="0"/>
              <a:buChar char="•"/>
            </a:pPr>
            <a:r>
              <a:rPr lang="en-GB" sz="1200" dirty="0">
                <a:solidFill>
                  <a:srgbClr val="1E416C"/>
                </a:solidFill>
                <a:latin typeface="Georgia" panose="02040502050405020303" pitchFamily="18" charset="0"/>
              </a:rPr>
              <a:t>Complaints:</a:t>
            </a:r>
          </a:p>
          <a:p>
            <a:pPr marL="628455" lvl="1" indent="-285750">
              <a:buFont typeface="Arial" panose="020B0604020202020204" pitchFamily="34" charset="0"/>
              <a:buChar char="•"/>
            </a:pPr>
            <a:r>
              <a:rPr lang="en-GB" sz="1200" dirty="0">
                <a:solidFill>
                  <a:srgbClr val="1E416C"/>
                </a:solidFill>
                <a:latin typeface="Georgia" panose="02040502050405020303" pitchFamily="18" charset="0"/>
              </a:rPr>
              <a:t>Settings will hear complaints about ISPs. The setting will have a panel including a SEND expert which may be a SENCO from another school. If necessary that person will be independent of the school or trust (page 104)</a:t>
            </a:r>
          </a:p>
          <a:p>
            <a:pPr marL="628455" lvl="1" indent="-285750">
              <a:buFont typeface="Arial" panose="020B0604020202020204" pitchFamily="34" charset="0"/>
              <a:buChar char="•"/>
            </a:pPr>
            <a:r>
              <a:rPr lang="en-GB" sz="1200" dirty="0">
                <a:solidFill>
                  <a:srgbClr val="1E416C"/>
                </a:solidFill>
                <a:latin typeface="Georgia" panose="02040502050405020303" pitchFamily="18" charset="0"/>
              </a:rPr>
              <a:t>“</a:t>
            </a:r>
            <a:r>
              <a:rPr lang="en-GB" sz="1200" i="1" dirty="0">
                <a:solidFill>
                  <a:srgbClr val="1E416C"/>
                </a:solidFill>
                <a:latin typeface="Georgia" panose="02040502050405020303" pitchFamily="18" charset="0"/>
              </a:rPr>
              <a:t>appeals</a:t>
            </a:r>
            <a:r>
              <a:rPr lang="en-GB" sz="1200" dirty="0">
                <a:solidFill>
                  <a:srgbClr val="1E416C"/>
                </a:solidFill>
                <a:latin typeface="Georgia" panose="02040502050405020303" pitchFamily="18" charset="0"/>
              </a:rPr>
              <a:t>” on disability discrimination will continue to be heard by the FTT or County Court with the paper suggesting that this will be the remedy if the parents do not agree with the outcome of the complaint (page 105)</a:t>
            </a:r>
          </a:p>
          <a:p>
            <a:pPr marL="628455" lvl="1" indent="-285750">
              <a:buFont typeface="Arial" panose="020B0604020202020204" pitchFamily="34" charset="0"/>
              <a:buChar char="•"/>
            </a:pPr>
            <a:r>
              <a:rPr lang="en-GB" sz="1200" dirty="0">
                <a:solidFill>
                  <a:srgbClr val="1E416C"/>
                </a:solidFill>
                <a:latin typeface="Georgia" panose="02040502050405020303" pitchFamily="18" charset="0"/>
              </a:rPr>
              <a:t>The Government will produce new guidance on reasonable adjustments including “</a:t>
            </a:r>
            <a:r>
              <a:rPr lang="en-GB" sz="1200" i="1" dirty="0">
                <a:solidFill>
                  <a:srgbClr val="1E416C"/>
                </a:solidFill>
                <a:latin typeface="Georgia" panose="02040502050405020303" pitchFamily="18" charset="0"/>
              </a:rPr>
              <a:t>examples</a:t>
            </a:r>
            <a:r>
              <a:rPr lang="en-GB" sz="1200" dirty="0">
                <a:solidFill>
                  <a:srgbClr val="1E416C"/>
                </a:solidFill>
                <a:latin typeface="Georgia" panose="02040502050405020303" pitchFamily="18" charset="0"/>
              </a:rPr>
              <a:t>” (page 41)</a:t>
            </a:r>
          </a:p>
          <a:p>
            <a:pPr marL="285750" indent="-285750">
              <a:buFont typeface="Arial" panose="020B0604020202020204" pitchFamily="34" charset="0"/>
              <a:buChar char="•"/>
            </a:pPr>
            <a:r>
              <a:rPr lang="en-GB" sz="1200" dirty="0">
                <a:solidFill>
                  <a:srgbClr val="1E416C"/>
                </a:solidFill>
                <a:latin typeface="Georgia" panose="02040502050405020303" pitchFamily="18" charset="0"/>
              </a:rPr>
              <a:t>Improved mediation (but not entirely clear how)</a:t>
            </a:r>
          </a:p>
          <a:p>
            <a:pPr marL="285750" indent="-285750">
              <a:buFont typeface="Arial" panose="020B0604020202020204" pitchFamily="34" charset="0"/>
              <a:buChar char="•"/>
            </a:pPr>
            <a:r>
              <a:rPr lang="en-GB" sz="1200" dirty="0">
                <a:solidFill>
                  <a:srgbClr val="1E416C"/>
                </a:solidFill>
                <a:latin typeface="Georgia" panose="02040502050405020303" pitchFamily="18" charset="0"/>
              </a:rPr>
              <a:t>The FTT:</a:t>
            </a:r>
          </a:p>
          <a:p>
            <a:pPr marL="628455" lvl="1" indent="-285750">
              <a:buFont typeface="Arial" panose="020B0604020202020204" pitchFamily="34" charset="0"/>
              <a:buChar char="•"/>
            </a:pPr>
            <a:r>
              <a:rPr lang="en-GB" sz="1200" dirty="0">
                <a:solidFill>
                  <a:srgbClr val="1E416C"/>
                </a:solidFill>
                <a:latin typeface="Georgia" panose="02040502050405020303" pitchFamily="18" charset="0"/>
              </a:rPr>
              <a:t>Will have jurisdiction to hear appeals against (page 107):</a:t>
            </a:r>
          </a:p>
          <a:p>
            <a:pPr marL="971160" lvl="2" indent="-285750">
              <a:buFont typeface="Arial" panose="020B0604020202020204" pitchFamily="34" charset="0"/>
              <a:buChar char="•"/>
            </a:pPr>
            <a:r>
              <a:rPr lang="en-GB" sz="1200" dirty="0">
                <a:solidFill>
                  <a:srgbClr val="1E416C"/>
                </a:solidFill>
                <a:latin typeface="Georgia" panose="02040502050405020303" pitchFamily="18" charset="0"/>
              </a:rPr>
              <a:t>Decisions not to assess</a:t>
            </a:r>
          </a:p>
          <a:p>
            <a:pPr marL="971160" lvl="2" indent="-285750">
              <a:buFont typeface="Arial" panose="020B0604020202020204" pitchFamily="34" charset="0"/>
              <a:buChar char="•"/>
            </a:pPr>
            <a:r>
              <a:rPr lang="en-GB" sz="1200" dirty="0">
                <a:solidFill>
                  <a:srgbClr val="1E416C"/>
                </a:solidFill>
                <a:latin typeface="Georgia" panose="02040502050405020303" pitchFamily="18" charset="0"/>
              </a:rPr>
              <a:t>A decision that the CYP has not met the threshold for specialist support or that the wrong SPP has been designated</a:t>
            </a:r>
          </a:p>
          <a:p>
            <a:pPr marL="971160" lvl="2" indent="-285750">
              <a:buFont typeface="Arial" panose="020B0604020202020204" pitchFamily="34" charset="0"/>
              <a:buChar char="•"/>
            </a:pPr>
            <a:r>
              <a:rPr lang="en-GB" sz="1200" dirty="0">
                <a:solidFill>
                  <a:srgbClr val="1E416C"/>
                </a:solidFill>
                <a:latin typeface="Georgia" panose="02040502050405020303" pitchFamily="18" charset="0"/>
              </a:rPr>
              <a:t>A decision to cease to maintain an EHCP</a:t>
            </a:r>
          </a:p>
          <a:p>
            <a:pPr marL="971160" lvl="2" indent="-285750">
              <a:buFont typeface="Arial" panose="020B0604020202020204" pitchFamily="34" charset="0"/>
              <a:buChar char="•"/>
            </a:pPr>
            <a:r>
              <a:rPr lang="en-GB" sz="1200" dirty="0">
                <a:solidFill>
                  <a:srgbClr val="1E416C"/>
                </a:solidFill>
                <a:latin typeface="Georgia" panose="02040502050405020303" pitchFamily="18" charset="0"/>
              </a:rPr>
              <a:t>That the package identified would not provide “</a:t>
            </a:r>
            <a:r>
              <a:rPr lang="en-GB" sz="1200" i="1" dirty="0">
                <a:solidFill>
                  <a:srgbClr val="1E416C"/>
                </a:solidFill>
                <a:latin typeface="Georgia" panose="02040502050405020303" pitchFamily="18" charset="0"/>
              </a:rPr>
              <a:t>suitable or sufficient support”</a:t>
            </a:r>
            <a:endParaRPr lang="en-GB" sz="1200" dirty="0">
              <a:solidFill>
                <a:srgbClr val="1E416C"/>
              </a:solidFill>
              <a:latin typeface="Georgia" panose="02040502050405020303" pitchFamily="18" charset="0"/>
            </a:endParaRPr>
          </a:p>
          <a:p>
            <a:pPr marL="628455" lvl="1" indent="-285750">
              <a:buFont typeface="Arial" panose="020B0604020202020204" pitchFamily="34" charset="0"/>
              <a:buChar char="•"/>
            </a:pPr>
            <a:r>
              <a:rPr lang="en-GB" sz="1200" dirty="0">
                <a:solidFill>
                  <a:srgbClr val="1E416C"/>
                </a:solidFill>
                <a:latin typeface="Georgia" panose="02040502050405020303" pitchFamily="18" charset="0"/>
              </a:rPr>
              <a:t>On these issues the FTT will have the power to make directions as it does now</a:t>
            </a:r>
          </a:p>
          <a:p>
            <a:pPr marL="628455" lvl="1" indent="-285750">
              <a:buFont typeface="Arial" panose="020B0604020202020204" pitchFamily="34" charset="0"/>
              <a:buChar char="•"/>
            </a:pPr>
            <a:r>
              <a:rPr lang="en-GB" sz="1200" dirty="0">
                <a:solidFill>
                  <a:srgbClr val="1E416C"/>
                </a:solidFill>
                <a:latin typeface="Georgia" panose="02040502050405020303" pitchFamily="18" charset="0"/>
              </a:rPr>
              <a:t>On placement, the FTT will only review an LA’s decision for reasonableness. If it is found to be unreasonable then the FTT can quash and direct reconsideration. It may not direct that a particular placement is secured. The decision will ultimately lie with the LA (page 107).</a:t>
            </a:r>
          </a:p>
          <a:p>
            <a:pPr marL="285750" indent="-285750">
              <a:buFont typeface="Arial" panose="020B0604020202020204" pitchFamily="34" charset="0"/>
              <a:buChar char="•"/>
            </a:pPr>
            <a:endParaRPr lang="en-GB" dirty="0">
              <a:solidFill>
                <a:srgbClr val="1E416C"/>
              </a:solidFill>
              <a:latin typeface="Georgia" panose="02040502050405020303" pitchFamily="18" charset="0"/>
            </a:endParaRPr>
          </a:p>
        </p:txBody>
      </p:sp>
    </p:spTree>
    <p:extLst>
      <p:ext uri="{BB962C8B-B14F-4D97-AF65-F5344CB8AC3E}">
        <p14:creationId xmlns:p14="http://schemas.microsoft.com/office/powerpoint/2010/main" val="171935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7B9E97-82BE-96D2-1859-E9D712BD003A}"/>
              </a:ext>
            </a:extLst>
          </p:cNvPr>
          <p:cNvPicPr>
            <a:picLocks noChangeAspect="1"/>
          </p:cNvPicPr>
          <p:nvPr/>
        </p:nvPicPr>
        <p:blipFill>
          <a:blip r:embed="rId2"/>
          <a:stretch>
            <a:fillRect/>
          </a:stretch>
        </p:blipFill>
        <p:spPr>
          <a:xfrm>
            <a:off x="0" y="8262"/>
            <a:ext cx="9144000" cy="5216236"/>
          </a:xfrm>
          <a:prstGeom prst="rect">
            <a:avLst/>
          </a:prstGeom>
        </p:spPr>
      </p:pic>
      <p:sp>
        <p:nvSpPr>
          <p:cNvPr id="2" name="Title 1">
            <a:extLst>
              <a:ext uri="{FF2B5EF4-FFF2-40B4-BE49-F238E27FC236}">
                <a16:creationId xmlns:a16="http://schemas.microsoft.com/office/drawing/2014/main" id="{B0F6BE38-9267-480D-8ACB-516F844A07F7}"/>
              </a:ext>
            </a:extLst>
          </p:cNvPr>
          <p:cNvSpPr>
            <a:spLocks noGrp="1"/>
          </p:cNvSpPr>
          <p:nvPr>
            <p:ph type="ctrTitle"/>
          </p:nvPr>
        </p:nvSpPr>
        <p:spPr>
          <a:xfrm>
            <a:off x="475247" y="1864139"/>
            <a:ext cx="8193506" cy="1487958"/>
          </a:xfrm>
        </p:spPr>
        <p:txBody>
          <a:bodyPr>
            <a:normAutofit fontScale="90000"/>
          </a:bodyPr>
          <a:lstStyle/>
          <a:p>
            <a:br>
              <a:rPr lang="en-GB" sz="3975" dirty="0">
                <a:latin typeface="+mn-lt"/>
              </a:rPr>
            </a:br>
            <a:br>
              <a:rPr lang="en-GB" sz="3975" dirty="0">
                <a:latin typeface="+mn-lt"/>
              </a:rPr>
            </a:br>
            <a:r>
              <a:rPr lang="en-GB" sz="3975" dirty="0">
                <a:latin typeface="+mn-lt"/>
              </a:rPr>
              <a:t>SEND REFORM</a:t>
            </a:r>
            <a:br>
              <a:rPr lang="en-GB" sz="3975" dirty="0">
                <a:latin typeface="+mn-lt"/>
              </a:rPr>
            </a:br>
            <a:br>
              <a:rPr lang="en-GB" sz="3975" dirty="0">
                <a:latin typeface="+mn-lt"/>
              </a:rPr>
            </a:br>
            <a:r>
              <a:rPr lang="en-GB" sz="3000" dirty="0">
                <a:latin typeface="+mn-lt"/>
              </a:rPr>
              <a:t>David Lawson</a:t>
            </a:r>
            <a:br>
              <a:rPr lang="en-GB" dirty="0">
                <a:solidFill>
                  <a:schemeClr val="bg1"/>
                </a:solidFill>
                <a:latin typeface="+mn-lt"/>
              </a:rPr>
            </a:br>
            <a:br>
              <a:rPr lang="en-GB" dirty="0">
                <a:solidFill>
                  <a:schemeClr val="bg1"/>
                </a:solidFill>
                <a:latin typeface="+mn-lt"/>
              </a:rPr>
            </a:br>
            <a:endParaRPr lang="en-GB" dirty="0">
              <a:solidFill>
                <a:schemeClr val="bg1"/>
              </a:solidFill>
              <a:latin typeface="+mn-lt"/>
            </a:endParaRPr>
          </a:p>
        </p:txBody>
      </p:sp>
      <p:pic>
        <p:nvPicPr>
          <p:cNvPr id="6" name="Picture 5">
            <a:extLst>
              <a:ext uri="{FF2B5EF4-FFF2-40B4-BE49-F238E27FC236}">
                <a16:creationId xmlns:a16="http://schemas.microsoft.com/office/drawing/2014/main" id="{60897B3E-27BC-251B-6919-C7CA0D25B127}"/>
              </a:ext>
            </a:extLst>
          </p:cNvPr>
          <p:cNvPicPr>
            <a:picLocks noChangeAspect="1"/>
          </p:cNvPicPr>
          <p:nvPr/>
        </p:nvPicPr>
        <p:blipFill>
          <a:blip r:embed="rId3"/>
          <a:stretch>
            <a:fillRect/>
          </a:stretch>
        </p:blipFill>
        <p:spPr>
          <a:xfrm>
            <a:off x="6144231" y="4699276"/>
            <a:ext cx="2771170" cy="334523"/>
          </a:xfrm>
          <a:prstGeom prst="rect">
            <a:avLst/>
          </a:prstGeom>
        </p:spPr>
      </p:pic>
      <p:sp>
        <p:nvSpPr>
          <p:cNvPr id="4" name="Rectangle 1">
            <a:extLst>
              <a:ext uri="{FF2B5EF4-FFF2-40B4-BE49-F238E27FC236}">
                <a16:creationId xmlns:a16="http://schemas.microsoft.com/office/drawing/2014/main" id="{F4454C05-8234-CFE7-6B7E-E489E2971A35}"/>
              </a:ext>
            </a:extLst>
          </p:cNvPr>
          <p:cNvSpPr>
            <a:spLocks noChangeArrowheads="1"/>
          </p:cNvSpPr>
          <p:nvPr/>
        </p:nvSpPr>
        <p:spPr bwMode="auto">
          <a:xfrm>
            <a:off x="1" y="-13849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GB" sz="1350" dirty="0">
              <a:solidFill>
                <a:prstClr val="black"/>
              </a:solidFill>
              <a:latin typeface="Calibri"/>
            </a:endParaRPr>
          </a:p>
        </p:txBody>
      </p:sp>
    </p:spTree>
    <p:extLst>
      <p:ext uri="{BB962C8B-B14F-4D97-AF65-F5344CB8AC3E}">
        <p14:creationId xmlns:p14="http://schemas.microsoft.com/office/powerpoint/2010/main" val="3986718043"/>
      </p:ext>
    </p:extLst>
  </p:cSld>
  <p:clrMapOvr>
    <a:masterClrMapping/>
  </p:clrMapOvr>
  <mc:AlternateContent xmlns:mc="http://schemas.openxmlformats.org/markup-compatibility/2006" xmlns:p14="http://schemas.microsoft.com/office/powerpoint/2010/main">
    <mc:Choice Requires="p14">
      <p:transition spd="slow" p14:dur="1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8F0C38-74F2-A375-3391-DD2243828948}"/>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28EDB71-3C64-86F9-D65F-C5975B03C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500">
              <a:solidFill>
                <a:prstClr val="white"/>
              </a:solidFill>
              <a:latin typeface="Aptos" panose="02110004020202020204"/>
            </a:endParaRPr>
          </a:p>
        </p:txBody>
      </p:sp>
      <p:sp>
        <p:nvSpPr>
          <p:cNvPr id="31" name="Rectangle 30">
            <a:extLst>
              <a:ext uri="{FF2B5EF4-FFF2-40B4-BE49-F238E27FC236}">
                <a16:creationId xmlns:a16="http://schemas.microsoft.com/office/drawing/2014/main" id="{7C64D1CA-F062-777E-093D-C3E9D2033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125"/>
            <a:ext cx="9143999" cy="51435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3" name="Rectangle 32">
            <a:extLst>
              <a:ext uri="{FF2B5EF4-FFF2-40B4-BE49-F238E27FC236}">
                <a16:creationId xmlns:a16="http://schemas.microsoft.com/office/drawing/2014/main" id="{D720A851-1797-1CEE-7952-9A42B1E7A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6" y="-1125"/>
            <a:ext cx="6089950" cy="51435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5" name="Rectangle 34">
            <a:extLst>
              <a:ext uri="{FF2B5EF4-FFF2-40B4-BE49-F238E27FC236}">
                <a16:creationId xmlns:a16="http://schemas.microsoft.com/office/drawing/2014/main" id="{304175C3-5E65-18BB-06F3-74B923404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54" y="-2250"/>
            <a:ext cx="9150949" cy="5144626"/>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7" name="Rectangle 36">
            <a:extLst>
              <a:ext uri="{FF2B5EF4-FFF2-40B4-BE49-F238E27FC236}">
                <a16:creationId xmlns:a16="http://schemas.microsoft.com/office/drawing/2014/main" id="{E3153123-9839-EAAF-E0A2-C77D72E53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58902" y="0"/>
            <a:ext cx="8788574" cy="51435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9" name="Rectangle 38">
            <a:extLst>
              <a:ext uri="{FF2B5EF4-FFF2-40B4-BE49-F238E27FC236}">
                <a16:creationId xmlns:a16="http://schemas.microsoft.com/office/drawing/2014/main" id="{956D9978-D094-4F82-A6CE-6962EF5CF5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2166256"/>
            <a:ext cx="9152864" cy="2976119"/>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2" name="TextBox 1">
            <a:extLst>
              <a:ext uri="{FF2B5EF4-FFF2-40B4-BE49-F238E27FC236}">
                <a16:creationId xmlns:a16="http://schemas.microsoft.com/office/drawing/2014/main" id="{3E61F51B-0F73-82CD-3490-BBDB9A116457}"/>
              </a:ext>
            </a:extLst>
          </p:cNvPr>
          <p:cNvSpPr txBox="1"/>
          <p:nvPr/>
        </p:nvSpPr>
        <p:spPr>
          <a:xfrm>
            <a:off x="713274" y="109701"/>
            <a:ext cx="7893655" cy="553998"/>
          </a:xfrm>
          <a:prstGeom prst="rect">
            <a:avLst/>
          </a:prstGeom>
          <a:noFill/>
        </p:spPr>
        <p:txBody>
          <a:bodyPr wrap="square" rtlCol="0">
            <a:spAutoFit/>
          </a:bodyPr>
          <a:lstStyle/>
          <a:p>
            <a:pPr algn="ctr" defTabSz="685800"/>
            <a:r>
              <a:rPr lang="en-US" sz="3000" dirty="0">
                <a:solidFill>
                  <a:prstClr val="white"/>
                </a:solidFill>
                <a:latin typeface="Aptos" panose="02110004020202020204"/>
              </a:rPr>
              <a:t>Where are we?</a:t>
            </a:r>
          </a:p>
        </p:txBody>
      </p:sp>
      <p:pic>
        <p:nvPicPr>
          <p:cNvPr id="10" name="Picture 9">
            <a:extLst>
              <a:ext uri="{FF2B5EF4-FFF2-40B4-BE49-F238E27FC236}">
                <a16:creationId xmlns:a16="http://schemas.microsoft.com/office/drawing/2014/main" id="{3F9C9B5B-9308-BAC1-EE2A-C8BC0D446204}"/>
              </a:ext>
            </a:extLst>
          </p:cNvPr>
          <p:cNvPicPr>
            <a:picLocks noChangeAspect="1"/>
          </p:cNvPicPr>
          <p:nvPr/>
        </p:nvPicPr>
        <p:blipFill>
          <a:blip r:embed="rId3">
            <a:alphaModFix amt="35000"/>
          </a:blip>
          <a:stretch>
            <a:fillRect/>
          </a:stretch>
        </p:blipFill>
        <p:spPr>
          <a:xfrm>
            <a:off x="6144231" y="4699276"/>
            <a:ext cx="2771170" cy="334523"/>
          </a:xfrm>
          <a:prstGeom prst="rect">
            <a:avLst/>
          </a:prstGeom>
        </p:spPr>
      </p:pic>
      <p:sp>
        <p:nvSpPr>
          <p:cNvPr id="3" name="TextBox 2">
            <a:extLst>
              <a:ext uri="{FF2B5EF4-FFF2-40B4-BE49-F238E27FC236}">
                <a16:creationId xmlns:a16="http://schemas.microsoft.com/office/drawing/2014/main" id="{F7403A5D-3910-3A67-B9A2-7BB59147F0B6}"/>
              </a:ext>
            </a:extLst>
          </p:cNvPr>
          <p:cNvSpPr txBox="1"/>
          <p:nvPr/>
        </p:nvSpPr>
        <p:spPr>
          <a:xfrm>
            <a:off x="358902" y="1013631"/>
            <a:ext cx="8248026" cy="3693319"/>
          </a:xfrm>
          <a:prstGeom prst="rect">
            <a:avLst/>
          </a:prstGeom>
          <a:noFill/>
        </p:spPr>
        <p:txBody>
          <a:bodyPr wrap="square" rtlCol="0">
            <a:spAutoFit/>
          </a:bodyPr>
          <a:lstStyle/>
          <a:p>
            <a:pPr marL="257175" indent="-257175" algn="just" defTabSz="685800">
              <a:buFont typeface="Arial" panose="020B0604020202020204" pitchFamily="34" charset="0"/>
              <a:buChar char="•"/>
            </a:pPr>
            <a:r>
              <a:rPr lang="en-US" sz="1800" dirty="0">
                <a:solidFill>
                  <a:prstClr val="white"/>
                </a:solidFill>
                <a:latin typeface="Aptos" panose="02110004020202020204"/>
              </a:rPr>
              <a:t>What is this?</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White paper – policy document setting out proposals for legislation</a:t>
            </a:r>
          </a:p>
          <a:p>
            <a:pPr marL="342900" lvl="1" algn="just" defTabSz="685800"/>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What happens next?</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Draft bill – lays out the detail – likely to be subject to multiple amendments</a:t>
            </a:r>
          </a:p>
          <a:p>
            <a:pPr marL="342900" lvl="1" algn="just" defTabSz="685800"/>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When does it happen?</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Only after bill becomes a statute, then a period of implementation</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2029 suggested for those in transition – but might it be sooner for new plans?</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Likely to continue placements for those in special schools</a:t>
            </a:r>
          </a:p>
          <a:p>
            <a:pPr algn="just" defTabSz="685800"/>
            <a:endParaRPr lang="en-US" sz="1800" dirty="0">
              <a:solidFill>
                <a:prstClr val="white"/>
              </a:solidFill>
              <a:latin typeface="Aptos" panose="02110004020202020204"/>
            </a:endParaRPr>
          </a:p>
          <a:p>
            <a:pPr algn="just" defTabSz="685800"/>
            <a:endParaRPr lang="en-US" sz="1800" dirty="0">
              <a:solidFill>
                <a:prstClr val="white"/>
              </a:solidFill>
              <a:latin typeface="Aptos" panose="02110004020202020204"/>
            </a:endParaRPr>
          </a:p>
        </p:txBody>
      </p:sp>
    </p:spTree>
    <p:extLst>
      <p:ext uri="{BB962C8B-B14F-4D97-AF65-F5344CB8AC3E}">
        <p14:creationId xmlns:p14="http://schemas.microsoft.com/office/powerpoint/2010/main" val="2328889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0DB0DD-CA26-9D1D-ADCC-A1C5107BF694}"/>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A142736-1583-91BF-71B9-19E3320F5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500">
              <a:solidFill>
                <a:prstClr val="white"/>
              </a:solidFill>
              <a:latin typeface="Aptos" panose="02110004020202020204"/>
            </a:endParaRPr>
          </a:p>
        </p:txBody>
      </p:sp>
      <p:sp>
        <p:nvSpPr>
          <p:cNvPr id="31" name="Rectangle 30">
            <a:extLst>
              <a:ext uri="{FF2B5EF4-FFF2-40B4-BE49-F238E27FC236}">
                <a16:creationId xmlns:a16="http://schemas.microsoft.com/office/drawing/2014/main" id="{CE2A0B87-E2B4-B1A7-3B42-B821EF049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125"/>
            <a:ext cx="9143999" cy="51435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3" name="Rectangle 32">
            <a:extLst>
              <a:ext uri="{FF2B5EF4-FFF2-40B4-BE49-F238E27FC236}">
                <a16:creationId xmlns:a16="http://schemas.microsoft.com/office/drawing/2014/main" id="{601435AC-3BEB-71BA-A924-512A5E45D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6" y="-1125"/>
            <a:ext cx="6089950" cy="51435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5" name="Rectangle 34">
            <a:extLst>
              <a:ext uri="{FF2B5EF4-FFF2-40B4-BE49-F238E27FC236}">
                <a16:creationId xmlns:a16="http://schemas.microsoft.com/office/drawing/2014/main" id="{39AA9C80-BC80-551E-2DE1-54831D7F1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54" y="-2250"/>
            <a:ext cx="9150949" cy="5144626"/>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7" name="Rectangle 36">
            <a:extLst>
              <a:ext uri="{FF2B5EF4-FFF2-40B4-BE49-F238E27FC236}">
                <a16:creationId xmlns:a16="http://schemas.microsoft.com/office/drawing/2014/main" id="{38286810-5F3D-D82A-AE79-B15D4B8D33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58902" y="0"/>
            <a:ext cx="8788574" cy="51435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9" name="Rectangle 38">
            <a:extLst>
              <a:ext uri="{FF2B5EF4-FFF2-40B4-BE49-F238E27FC236}">
                <a16:creationId xmlns:a16="http://schemas.microsoft.com/office/drawing/2014/main" id="{50AD68D9-EE06-0D0E-3467-ECFFFD377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2166256"/>
            <a:ext cx="9152864" cy="2976119"/>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2" name="TextBox 1">
            <a:extLst>
              <a:ext uri="{FF2B5EF4-FFF2-40B4-BE49-F238E27FC236}">
                <a16:creationId xmlns:a16="http://schemas.microsoft.com/office/drawing/2014/main" id="{181285D3-B419-0FB2-DF0C-C2CD8A66FF69}"/>
              </a:ext>
            </a:extLst>
          </p:cNvPr>
          <p:cNvSpPr txBox="1"/>
          <p:nvPr/>
        </p:nvSpPr>
        <p:spPr>
          <a:xfrm>
            <a:off x="629601" y="103374"/>
            <a:ext cx="7893655" cy="553998"/>
          </a:xfrm>
          <a:prstGeom prst="rect">
            <a:avLst/>
          </a:prstGeom>
          <a:noFill/>
        </p:spPr>
        <p:txBody>
          <a:bodyPr wrap="square" rtlCol="0">
            <a:spAutoFit/>
          </a:bodyPr>
          <a:lstStyle/>
          <a:p>
            <a:pPr algn="ctr" defTabSz="685800"/>
            <a:r>
              <a:rPr lang="en-US" sz="3000" dirty="0">
                <a:solidFill>
                  <a:prstClr val="white"/>
                </a:solidFill>
                <a:latin typeface="Aptos" panose="02110004020202020204"/>
              </a:rPr>
              <a:t>Change in concept</a:t>
            </a:r>
          </a:p>
        </p:txBody>
      </p:sp>
      <p:pic>
        <p:nvPicPr>
          <p:cNvPr id="10" name="Picture 9">
            <a:extLst>
              <a:ext uri="{FF2B5EF4-FFF2-40B4-BE49-F238E27FC236}">
                <a16:creationId xmlns:a16="http://schemas.microsoft.com/office/drawing/2014/main" id="{1C9902C9-2D16-597E-C303-282AC71C33D0}"/>
              </a:ext>
            </a:extLst>
          </p:cNvPr>
          <p:cNvPicPr>
            <a:picLocks noChangeAspect="1"/>
          </p:cNvPicPr>
          <p:nvPr/>
        </p:nvPicPr>
        <p:blipFill>
          <a:blip r:embed="rId3">
            <a:alphaModFix amt="35000"/>
          </a:blip>
          <a:stretch>
            <a:fillRect/>
          </a:stretch>
        </p:blipFill>
        <p:spPr>
          <a:xfrm>
            <a:off x="6144231" y="4699276"/>
            <a:ext cx="2771170" cy="334523"/>
          </a:xfrm>
          <a:prstGeom prst="rect">
            <a:avLst/>
          </a:prstGeom>
        </p:spPr>
      </p:pic>
      <p:sp>
        <p:nvSpPr>
          <p:cNvPr id="3" name="TextBox 2">
            <a:extLst>
              <a:ext uri="{FF2B5EF4-FFF2-40B4-BE49-F238E27FC236}">
                <a16:creationId xmlns:a16="http://schemas.microsoft.com/office/drawing/2014/main" id="{78D40D67-C5D5-AC82-19FF-91F072BC1ADA}"/>
              </a:ext>
            </a:extLst>
          </p:cNvPr>
          <p:cNvSpPr txBox="1"/>
          <p:nvPr/>
        </p:nvSpPr>
        <p:spPr>
          <a:xfrm>
            <a:off x="358902" y="1013631"/>
            <a:ext cx="8248026" cy="3693319"/>
          </a:xfrm>
          <a:prstGeom prst="rect">
            <a:avLst/>
          </a:prstGeom>
          <a:noFill/>
        </p:spPr>
        <p:txBody>
          <a:bodyPr wrap="square" rtlCol="0">
            <a:spAutoFit/>
          </a:bodyPr>
          <a:lstStyle/>
          <a:p>
            <a:pPr marL="257175" indent="-257175" algn="just" defTabSz="685800">
              <a:buFont typeface="Arial" panose="020B0604020202020204" pitchFamily="34" charset="0"/>
              <a:buChar char="•"/>
            </a:pPr>
            <a:r>
              <a:rPr lang="en-US" sz="1800" dirty="0">
                <a:solidFill>
                  <a:prstClr val="white"/>
                </a:solidFill>
                <a:latin typeface="Aptos" panose="02110004020202020204"/>
              </a:rPr>
              <a:t>From individual rights – </a:t>
            </a:r>
            <a:r>
              <a:rPr lang="en-US" sz="1800" dirty="0" err="1">
                <a:solidFill>
                  <a:prstClr val="white"/>
                </a:solidFill>
                <a:latin typeface="Aptos" panose="02110004020202020204"/>
              </a:rPr>
              <a:t>personalised</a:t>
            </a:r>
            <a:r>
              <a:rPr lang="en-US" sz="1800" dirty="0">
                <a:solidFill>
                  <a:prstClr val="white"/>
                </a:solidFill>
                <a:latin typeface="Aptos" panose="02110004020202020204"/>
              </a:rPr>
              <a:t> assessment, individual provision, evidence based merits appeal</a:t>
            </a:r>
          </a:p>
          <a:p>
            <a:pPr marL="257175" indent="-257175" algn="just" defTabSz="685800">
              <a:buFont typeface="Arial" panose="020B0604020202020204" pitchFamily="34" charset="0"/>
              <a:buChar char="•"/>
            </a:pPr>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To system approach</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more provision decided and defined at school level – new statutory document for those ‘below’ EHCP level</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defined packages based on types of need</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changed (reduced?) rights of challenge</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detail – even for people with a plan – contained in school level documents</a:t>
            </a:r>
          </a:p>
          <a:p>
            <a:pPr marL="257175" indent="-257175" algn="just" defTabSz="685800">
              <a:buFont typeface="Arial" panose="020B0604020202020204" pitchFamily="34" charset="0"/>
              <a:buChar char="•"/>
            </a:pPr>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White paper – lots on systems and increased provision, structure and </a:t>
            </a:r>
            <a:r>
              <a:rPr lang="en-US" sz="1800" dirty="0" err="1">
                <a:solidFill>
                  <a:prstClr val="white"/>
                </a:solidFill>
                <a:latin typeface="Aptos" panose="02110004020202020204"/>
              </a:rPr>
              <a:t>rationalisation</a:t>
            </a:r>
            <a:r>
              <a:rPr lang="en-US" sz="1800" dirty="0">
                <a:solidFill>
                  <a:prstClr val="white"/>
                </a:solidFill>
                <a:latin typeface="Aptos" panose="02110004020202020204"/>
              </a:rPr>
              <a:t>, less on individual need </a:t>
            </a:r>
          </a:p>
          <a:p>
            <a:pPr algn="just" defTabSz="685800"/>
            <a:endParaRPr lang="en-US" sz="1800" dirty="0">
              <a:solidFill>
                <a:prstClr val="white"/>
              </a:solidFill>
              <a:latin typeface="Aptos" panose="02110004020202020204"/>
            </a:endParaRPr>
          </a:p>
        </p:txBody>
      </p:sp>
    </p:spTree>
    <p:extLst>
      <p:ext uri="{BB962C8B-B14F-4D97-AF65-F5344CB8AC3E}">
        <p14:creationId xmlns:p14="http://schemas.microsoft.com/office/powerpoint/2010/main" val="2839050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9009FD-40BB-F3DA-0B24-CC6BC8D77EDD}"/>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0FBC8FF-5DD1-F4A3-DED0-A6666BE4C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500">
              <a:solidFill>
                <a:prstClr val="white"/>
              </a:solidFill>
              <a:latin typeface="Aptos" panose="02110004020202020204"/>
            </a:endParaRPr>
          </a:p>
        </p:txBody>
      </p:sp>
      <p:sp>
        <p:nvSpPr>
          <p:cNvPr id="31" name="Rectangle 30">
            <a:extLst>
              <a:ext uri="{FF2B5EF4-FFF2-40B4-BE49-F238E27FC236}">
                <a16:creationId xmlns:a16="http://schemas.microsoft.com/office/drawing/2014/main" id="{AD37CDA8-AC78-9B1E-958F-5833942B72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125"/>
            <a:ext cx="9143999" cy="51435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3" name="Rectangle 32">
            <a:extLst>
              <a:ext uri="{FF2B5EF4-FFF2-40B4-BE49-F238E27FC236}">
                <a16:creationId xmlns:a16="http://schemas.microsoft.com/office/drawing/2014/main" id="{97EF2A7C-8C09-7A72-5C56-2AA90872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6" y="-1125"/>
            <a:ext cx="6089950" cy="51435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5" name="Rectangle 34">
            <a:extLst>
              <a:ext uri="{FF2B5EF4-FFF2-40B4-BE49-F238E27FC236}">
                <a16:creationId xmlns:a16="http://schemas.microsoft.com/office/drawing/2014/main" id="{E7AD8D96-7269-2F84-7DE3-C1E57C26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54" y="-2250"/>
            <a:ext cx="9150949" cy="5144626"/>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7" name="Rectangle 36">
            <a:extLst>
              <a:ext uri="{FF2B5EF4-FFF2-40B4-BE49-F238E27FC236}">
                <a16:creationId xmlns:a16="http://schemas.microsoft.com/office/drawing/2014/main" id="{8BFCCAAD-7891-99C3-C0ED-F836DAF83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58902" y="0"/>
            <a:ext cx="8788574" cy="51435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9" name="Rectangle 38">
            <a:extLst>
              <a:ext uri="{FF2B5EF4-FFF2-40B4-BE49-F238E27FC236}">
                <a16:creationId xmlns:a16="http://schemas.microsoft.com/office/drawing/2014/main" id="{0E5AABF4-2F55-AAE4-2CCC-D272B0CD6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2166256"/>
            <a:ext cx="9152864" cy="2976119"/>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2" name="TextBox 1">
            <a:extLst>
              <a:ext uri="{FF2B5EF4-FFF2-40B4-BE49-F238E27FC236}">
                <a16:creationId xmlns:a16="http://schemas.microsoft.com/office/drawing/2014/main" id="{6F1EBA8A-8061-D883-A23A-38BD485FDCD4}"/>
              </a:ext>
            </a:extLst>
          </p:cNvPr>
          <p:cNvSpPr txBox="1"/>
          <p:nvPr/>
        </p:nvSpPr>
        <p:spPr>
          <a:xfrm>
            <a:off x="713274" y="109702"/>
            <a:ext cx="7893655" cy="1015663"/>
          </a:xfrm>
          <a:prstGeom prst="rect">
            <a:avLst/>
          </a:prstGeom>
          <a:noFill/>
        </p:spPr>
        <p:txBody>
          <a:bodyPr wrap="square" rtlCol="0">
            <a:spAutoFit/>
          </a:bodyPr>
          <a:lstStyle/>
          <a:p>
            <a:pPr algn="ctr" defTabSz="685800">
              <a:defRPr/>
            </a:pPr>
            <a:r>
              <a:rPr lang="en-US" sz="3000" dirty="0">
                <a:solidFill>
                  <a:prstClr val="white"/>
                </a:solidFill>
                <a:latin typeface="Aptos" panose="02110004020202020204"/>
              </a:rPr>
              <a:t>Rights of challenge</a:t>
            </a:r>
          </a:p>
          <a:p>
            <a:pPr algn="just" defTabSz="685800">
              <a:defRPr/>
            </a:pPr>
            <a:endParaRPr lang="en-GB" sz="3000" kern="100" dirty="0">
              <a:solidFill>
                <a:prstClr val="white"/>
              </a:solidFill>
              <a:latin typeface="Calibri" panose="020F0502020204030204" pitchFamily="34" charset="0"/>
              <a:ea typeface="Aptos" panose="020B000402020202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F90DE3CF-461C-5E78-166D-C0FD10314735}"/>
              </a:ext>
            </a:extLst>
          </p:cNvPr>
          <p:cNvPicPr>
            <a:picLocks noChangeAspect="1"/>
          </p:cNvPicPr>
          <p:nvPr/>
        </p:nvPicPr>
        <p:blipFill>
          <a:blip r:embed="rId3">
            <a:alphaModFix amt="35000"/>
          </a:blip>
          <a:stretch>
            <a:fillRect/>
          </a:stretch>
        </p:blipFill>
        <p:spPr>
          <a:xfrm>
            <a:off x="6144231" y="4699276"/>
            <a:ext cx="2771170" cy="334523"/>
          </a:xfrm>
          <a:prstGeom prst="rect">
            <a:avLst/>
          </a:prstGeom>
        </p:spPr>
      </p:pic>
      <p:sp>
        <p:nvSpPr>
          <p:cNvPr id="3" name="TextBox 2">
            <a:extLst>
              <a:ext uri="{FF2B5EF4-FFF2-40B4-BE49-F238E27FC236}">
                <a16:creationId xmlns:a16="http://schemas.microsoft.com/office/drawing/2014/main" id="{938DC095-8546-3E0E-BC8E-7CF8A2437802}"/>
              </a:ext>
            </a:extLst>
          </p:cNvPr>
          <p:cNvSpPr txBox="1"/>
          <p:nvPr/>
        </p:nvSpPr>
        <p:spPr>
          <a:xfrm>
            <a:off x="228600" y="919304"/>
            <a:ext cx="8248026" cy="3970318"/>
          </a:xfrm>
          <a:prstGeom prst="rect">
            <a:avLst/>
          </a:prstGeom>
          <a:noFill/>
        </p:spPr>
        <p:txBody>
          <a:bodyPr wrap="square" rtlCol="0">
            <a:spAutoFit/>
          </a:bodyPr>
          <a:lstStyle/>
          <a:p>
            <a:pPr marL="257175" indent="-257175" algn="just" defTabSz="685800">
              <a:buFont typeface="Arial" panose="020B0604020202020204" pitchFamily="34" charset="0"/>
              <a:buChar char="•"/>
            </a:pPr>
            <a:r>
              <a:rPr lang="en-US" sz="1800" dirty="0">
                <a:solidFill>
                  <a:prstClr val="white"/>
                </a:solidFill>
                <a:latin typeface="Aptos" panose="02110004020202020204"/>
              </a:rPr>
              <a:t>Appeals</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Possible for: entering the system, leaving the system and level of support</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Any appeal once not allocated to specialist tier?</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Removal of appeal following annual review and judicial review of placement decision</a:t>
            </a:r>
          </a:p>
          <a:p>
            <a:pPr marL="600075" lvl="1" indent="-257175" algn="just" defTabSz="685800">
              <a:buFont typeface="Arial" panose="020B0604020202020204" pitchFamily="34" charset="0"/>
              <a:buChar char="•"/>
            </a:pPr>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School challenges</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To identification and delivery?</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Complaint systems – possible outside involvement; </a:t>
            </a:r>
            <a:r>
              <a:rPr lang="en-US" sz="1800" dirty="0" err="1">
                <a:solidFill>
                  <a:prstClr val="white"/>
                </a:solidFill>
                <a:latin typeface="Aptos" panose="02110004020202020204"/>
              </a:rPr>
              <a:t>formalisation</a:t>
            </a:r>
            <a:r>
              <a:rPr lang="en-US" sz="1800" dirty="0">
                <a:solidFill>
                  <a:prstClr val="white"/>
                </a:solidFill>
                <a:latin typeface="Aptos" panose="02110004020202020204"/>
              </a:rPr>
              <a:t>; dispute; onward challenge</a:t>
            </a:r>
          </a:p>
          <a:p>
            <a:pPr marL="600075" lvl="1" indent="-257175" algn="just" defTabSz="685800">
              <a:buFont typeface="Arial" panose="020B0604020202020204" pitchFamily="34" charset="0"/>
              <a:buChar char="•"/>
            </a:pPr>
            <a:r>
              <a:rPr lang="en-US" sz="1800" dirty="0">
                <a:solidFill>
                  <a:prstClr val="white"/>
                </a:solidFill>
                <a:latin typeface="Aptos" panose="02110004020202020204"/>
              </a:rPr>
              <a:t>Equality law – more complex and formal – a pleadings jurisdiction? – relevance of resources</a:t>
            </a:r>
          </a:p>
          <a:p>
            <a:pPr algn="just" defTabSz="685800"/>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Judicial review – Of decisions not to amend? Of schools?  Alternative remedy</a:t>
            </a:r>
          </a:p>
        </p:txBody>
      </p:sp>
    </p:spTree>
    <p:extLst>
      <p:ext uri="{BB962C8B-B14F-4D97-AF65-F5344CB8AC3E}">
        <p14:creationId xmlns:p14="http://schemas.microsoft.com/office/powerpoint/2010/main" val="1857837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661A04-4414-D83B-EC56-EF3B80E6D786}"/>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55D1E1A-F0F5-A2E2-B057-CFED5FB3E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500">
              <a:solidFill>
                <a:prstClr val="white"/>
              </a:solidFill>
              <a:latin typeface="Aptos" panose="02110004020202020204"/>
            </a:endParaRPr>
          </a:p>
        </p:txBody>
      </p:sp>
      <p:sp>
        <p:nvSpPr>
          <p:cNvPr id="31" name="Rectangle 30">
            <a:extLst>
              <a:ext uri="{FF2B5EF4-FFF2-40B4-BE49-F238E27FC236}">
                <a16:creationId xmlns:a16="http://schemas.microsoft.com/office/drawing/2014/main" id="{5C42DEBB-47FA-471B-B3A6-529F374CDA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125"/>
            <a:ext cx="9143999" cy="51435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3" name="Rectangle 32">
            <a:extLst>
              <a:ext uri="{FF2B5EF4-FFF2-40B4-BE49-F238E27FC236}">
                <a16:creationId xmlns:a16="http://schemas.microsoft.com/office/drawing/2014/main" id="{65150FD2-DAFA-C857-9236-63C137C3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6" y="-1125"/>
            <a:ext cx="6089950" cy="51435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5" name="Rectangle 34">
            <a:extLst>
              <a:ext uri="{FF2B5EF4-FFF2-40B4-BE49-F238E27FC236}">
                <a16:creationId xmlns:a16="http://schemas.microsoft.com/office/drawing/2014/main" id="{9FE11400-BF2B-F5F9-6701-38062E440E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54" y="-2250"/>
            <a:ext cx="9150949" cy="5144626"/>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7" name="Rectangle 36">
            <a:extLst>
              <a:ext uri="{FF2B5EF4-FFF2-40B4-BE49-F238E27FC236}">
                <a16:creationId xmlns:a16="http://schemas.microsoft.com/office/drawing/2014/main" id="{3244C1D3-BAEA-A700-DE84-8415ACEBE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58902" y="0"/>
            <a:ext cx="8788574" cy="51435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39" name="Rectangle 38">
            <a:extLst>
              <a:ext uri="{FF2B5EF4-FFF2-40B4-BE49-F238E27FC236}">
                <a16:creationId xmlns:a16="http://schemas.microsoft.com/office/drawing/2014/main" id="{FFD0081F-C385-EC60-6C7A-F8E6C1DE2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2166256"/>
            <a:ext cx="9152864" cy="2976119"/>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ptos" panose="02110004020202020204"/>
            </a:endParaRPr>
          </a:p>
        </p:txBody>
      </p:sp>
      <p:sp>
        <p:nvSpPr>
          <p:cNvPr id="2" name="TextBox 1">
            <a:extLst>
              <a:ext uri="{FF2B5EF4-FFF2-40B4-BE49-F238E27FC236}">
                <a16:creationId xmlns:a16="http://schemas.microsoft.com/office/drawing/2014/main" id="{6314E9D8-1AAE-DAD1-0321-1F4B68606DC9}"/>
              </a:ext>
            </a:extLst>
          </p:cNvPr>
          <p:cNvSpPr txBox="1"/>
          <p:nvPr/>
        </p:nvSpPr>
        <p:spPr>
          <a:xfrm>
            <a:off x="713274" y="109702"/>
            <a:ext cx="7893655" cy="1015663"/>
          </a:xfrm>
          <a:prstGeom prst="rect">
            <a:avLst/>
          </a:prstGeom>
          <a:noFill/>
        </p:spPr>
        <p:txBody>
          <a:bodyPr wrap="square" rtlCol="0">
            <a:spAutoFit/>
          </a:bodyPr>
          <a:lstStyle/>
          <a:p>
            <a:pPr algn="ctr" defTabSz="685800">
              <a:defRPr/>
            </a:pPr>
            <a:r>
              <a:rPr lang="en-US" sz="3000" dirty="0">
                <a:solidFill>
                  <a:prstClr val="white"/>
                </a:solidFill>
                <a:latin typeface="Aptos" panose="02110004020202020204"/>
              </a:rPr>
              <a:t>Health and social care</a:t>
            </a:r>
          </a:p>
          <a:p>
            <a:pPr algn="just" defTabSz="685800">
              <a:defRPr/>
            </a:pPr>
            <a:endParaRPr lang="en-GB" sz="3000" kern="100" dirty="0">
              <a:solidFill>
                <a:prstClr val="white"/>
              </a:solidFill>
              <a:latin typeface="Calibri" panose="020F0502020204030204" pitchFamily="34" charset="0"/>
              <a:ea typeface="Aptos" panose="020B000402020202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403D9576-740D-F820-4083-E7F966F52E51}"/>
              </a:ext>
            </a:extLst>
          </p:cNvPr>
          <p:cNvPicPr>
            <a:picLocks noChangeAspect="1"/>
          </p:cNvPicPr>
          <p:nvPr/>
        </p:nvPicPr>
        <p:blipFill>
          <a:blip r:embed="rId3">
            <a:alphaModFix amt="35000"/>
          </a:blip>
          <a:stretch>
            <a:fillRect/>
          </a:stretch>
        </p:blipFill>
        <p:spPr>
          <a:xfrm>
            <a:off x="6144231" y="4699276"/>
            <a:ext cx="2771170" cy="334523"/>
          </a:xfrm>
          <a:prstGeom prst="rect">
            <a:avLst/>
          </a:prstGeom>
        </p:spPr>
      </p:pic>
      <p:sp>
        <p:nvSpPr>
          <p:cNvPr id="3" name="TextBox 2">
            <a:extLst>
              <a:ext uri="{FF2B5EF4-FFF2-40B4-BE49-F238E27FC236}">
                <a16:creationId xmlns:a16="http://schemas.microsoft.com/office/drawing/2014/main" id="{D44D75E3-FEDF-260A-F8B4-F6E5E3514BFC}"/>
              </a:ext>
            </a:extLst>
          </p:cNvPr>
          <p:cNvSpPr txBox="1"/>
          <p:nvPr/>
        </p:nvSpPr>
        <p:spPr>
          <a:xfrm>
            <a:off x="353516" y="1102280"/>
            <a:ext cx="8248026" cy="3416320"/>
          </a:xfrm>
          <a:prstGeom prst="rect">
            <a:avLst/>
          </a:prstGeom>
          <a:noFill/>
        </p:spPr>
        <p:txBody>
          <a:bodyPr wrap="square" rtlCol="0">
            <a:spAutoFit/>
          </a:bodyPr>
          <a:lstStyle/>
          <a:p>
            <a:pPr algn="just" defTabSz="685800"/>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Intention of greater support in school more quickly </a:t>
            </a:r>
            <a:r>
              <a:rPr lang="en-US" sz="1800" dirty="0" err="1">
                <a:solidFill>
                  <a:prstClr val="white"/>
                </a:solidFill>
                <a:latin typeface="Aptos" panose="02110004020202020204"/>
              </a:rPr>
              <a:t>eg</a:t>
            </a:r>
            <a:r>
              <a:rPr lang="en-US" sz="1800" dirty="0">
                <a:solidFill>
                  <a:prstClr val="white"/>
                </a:solidFill>
                <a:latin typeface="Aptos" panose="02110004020202020204"/>
              </a:rPr>
              <a:t> speech therapy, mental health support hubs and educational psychology support</a:t>
            </a:r>
          </a:p>
          <a:p>
            <a:pPr marL="257175" indent="-257175" algn="just" defTabSz="685800">
              <a:buFont typeface="Arial" panose="020B0604020202020204" pitchFamily="34" charset="0"/>
              <a:buChar char="•"/>
            </a:pPr>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Effective loss of integration for those on school level packages</a:t>
            </a:r>
          </a:p>
          <a:p>
            <a:pPr algn="just" defTabSz="685800"/>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Very little about health and social care in the White Paper – for those with EHCP system may remain the same</a:t>
            </a:r>
          </a:p>
          <a:p>
            <a:pPr algn="just" defTabSz="685800"/>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r>
              <a:rPr lang="en-US" sz="1800" dirty="0">
                <a:solidFill>
                  <a:prstClr val="white"/>
                </a:solidFill>
                <a:latin typeface="Aptos" panose="02110004020202020204"/>
              </a:rPr>
              <a:t>Note Law Commission report on social care September 2025</a:t>
            </a:r>
          </a:p>
          <a:p>
            <a:pPr marL="257175" indent="-257175" algn="just" defTabSz="685800">
              <a:buFont typeface="Arial" panose="020B0604020202020204" pitchFamily="34" charset="0"/>
              <a:buChar char="•"/>
            </a:pPr>
            <a:endParaRPr lang="en-US" sz="1800" dirty="0">
              <a:solidFill>
                <a:prstClr val="white"/>
              </a:solidFill>
              <a:latin typeface="Aptos" panose="02110004020202020204"/>
            </a:endParaRPr>
          </a:p>
          <a:p>
            <a:pPr marL="257175" indent="-257175" algn="just" defTabSz="685800">
              <a:buFont typeface="Arial" panose="020B0604020202020204" pitchFamily="34" charset="0"/>
              <a:buChar char="•"/>
            </a:pPr>
            <a:endParaRPr lang="en-US" sz="1800" dirty="0">
              <a:solidFill>
                <a:prstClr val="white"/>
              </a:solidFill>
              <a:latin typeface="Aptos" panose="02110004020202020204"/>
            </a:endParaRPr>
          </a:p>
        </p:txBody>
      </p:sp>
    </p:spTree>
    <p:extLst>
      <p:ext uri="{BB962C8B-B14F-4D97-AF65-F5344CB8AC3E}">
        <p14:creationId xmlns:p14="http://schemas.microsoft.com/office/powerpoint/2010/main" val="3934515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172733-FE2F-0F4A-2DDC-A4231B5247D1}"/>
              </a:ext>
            </a:extLst>
          </p:cNvPr>
          <p:cNvSpPr>
            <a:spLocks noGrp="1"/>
          </p:cNvSpPr>
          <p:nvPr>
            <p:ph type="body" sz="quarter" idx="11"/>
          </p:nvPr>
        </p:nvSpPr>
        <p:spPr>
          <a:xfrm>
            <a:off x="831566" y="2417936"/>
            <a:ext cx="7480867" cy="557213"/>
          </a:xfrm>
        </p:spPr>
        <p:txBody>
          <a:bodyPr/>
          <a:lstStyle/>
          <a:p>
            <a:r>
              <a:rPr lang="en-GB" sz="3600" dirty="0">
                <a:solidFill>
                  <a:srgbClr val="379197"/>
                </a:solidFill>
              </a:rPr>
              <a:t>Thank you for listening</a:t>
            </a:r>
          </a:p>
          <a:p>
            <a:r>
              <a:rPr lang="en-GB" sz="1600" i="1" dirty="0">
                <a:solidFill>
                  <a:srgbClr val="379197"/>
                </a:solidFill>
              </a:rPr>
              <a:t>Please consider becoming a member of ELAS to join more of our exciting events</a:t>
            </a:r>
          </a:p>
          <a:p>
            <a:r>
              <a:rPr lang="en-GB" sz="1600" i="1" dirty="0">
                <a:solidFill>
                  <a:srgbClr val="379197"/>
                </a:solidFill>
              </a:rPr>
              <a:t>Our next event will take place on 29 April, the flyer for which can be seen on the next slide</a:t>
            </a:r>
          </a:p>
        </p:txBody>
      </p:sp>
      <p:pic>
        <p:nvPicPr>
          <p:cNvPr id="3" name="Picture 2">
            <a:extLst>
              <a:ext uri="{FF2B5EF4-FFF2-40B4-BE49-F238E27FC236}">
                <a16:creationId xmlns:a16="http://schemas.microsoft.com/office/drawing/2014/main" id="{878105BA-F3A1-0074-CDDB-755A2DC5E757}"/>
              </a:ext>
            </a:extLst>
          </p:cNvPr>
          <p:cNvPicPr>
            <a:picLocks noChangeAspect="1"/>
          </p:cNvPicPr>
          <p:nvPr/>
        </p:nvPicPr>
        <p:blipFill>
          <a:blip r:embed="rId2"/>
          <a:stretch>
            <a:fillRect/>
          </a:stretch>
        </p:blipFill>
        <p:spPr>
          <a:xfrm>
            <a:off x="3703081" y="646318"/>
            <a:ext cx="1721507" cy="1548201"/>
          </a:xfrm>
          <a:prstGeom prst="rect">
            <a:avLst/>
          </a:prstGeom>
        </p:spPr>
      </p:pic>
    </p:spTree>
    <p:extLst>
      <p:ext uri="{BB962C8B-B14F-4D97-AF65-F5344CB8AC3E}">
        <p14:creationId xmlns:p14="http://schemas.microsoft.com/office/powerpoint/2010/main" val="4107413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50A79B-63D2-35FB-2BFF-37F73F7671E7}"/>
              </a:ext>
            </a:extLst>
          </p:cNvPr>
          <p:cNvSpPr>
            <a:spLocks noGrp="1"/>
          </p:cNvSpPr>
          <p:nvPr>
            <p:ph type="body" sz="quarter" idx="11"/>
          </p:nvPr>
        </p:nvSpPr>
        <p:spPr/>
        <p:txBody>
          <a:bodyPr/>
          <a:lstStyle/>
          <a:p>
            <a:endParaRPr lang="en-GB"/>
          </a:p>
        </p:txBody>
      </p:sp>
      <p:pic>
        <p:nvPicPr>
          <p:cNvPr id="4" name="Picture 3">
            <a:extLst>
              <a:ext uri="{FF2B5EF4-FFF2-40B4-BE49-F238E27FC236}">
                <a16:creationId xmlns:a16="http://schemas.microsoft.com/office/drawing/2014/main" id="{557C972E-CBD0-A4C7-8BA8-3FFBBA850ED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87753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1FA6F-E731-4163-AB24-10096EA1C41D}" vid="{BBDC0888-BCF1-48C7-91B2-5CBD1E77678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573731b-37e8-44f5-9fa3-49e2da619901">
      <Terms xmlns="http://schemas.microsoft.com/office/infopath/2007/PartnerControls"/>
    </lcf76f155ced4ddcb4097134ff3c332f>
    <TaxCatchAll xmlns="2d802136-154a-48a1-ad33-7af95ed123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84B4EE1F568247B4B8A275AA9C28AD" ma:contentTypeVersion="15" ma:contentTypeDescription="Create a new document." ma:contentTypeScope="" ma:versionID="da1c2c2ab670c5e5a9f2657e715b0edd">
  <xsd:schema xmlns:xsd="http://www.w3.org/2001/XMLSchema" xmlns:xs="http://www.w3.org/2001/XMLSchema" xmlns:p="http://schemas.microsoft.com/office/2006/metadata/properties" xmlns:ns2="6573731b-37e8-44f5-9fa3-49e2da619901" xmlns:ns3="2d802136-154a-48a1-ad33-7af95ed1234a" targetNamespace="http://schemas.microsoft.com/office/2006/metadata/properties" ma:root="true" ma:fieldsID="cf89e6662435400a0d31f089ca56f9d5" ns2:_="" ns3:_="">
    <xsd:import namespace="6573731b-37e8-44f5-9fa3-49e2da619901"/>
    <xsd:import namespace="2d802136-154a-48a1-ad33-7af95ed1234a"/>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73731b-37e8-44f5-9fa3-49e2da6199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5d9d347d-4f54-4bad-9804-72d3dcffe81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802136-154a-48a1-ad33-7af95ed1234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416c45fa-d00e-417b-8194-926d282c0c41}" ma:internalName="TaxCatchAll" ma:showField="CatchAllData" ma:web="2d802136-154a-48a1-ad33-7af95ed1234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EC0B5E-F257-4D99-A7ED-4A7C9CC6BF3C}">
  <ds:schemaRef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6573731b-37e8-44f5-9fa3-49e2da619901"/>
    <ds:schemaRef ds:uri="http://schemas.microsoft.com/office/2006/documentManagement/types"/>
    <ds:schemaRef ds:uri="http://purl.org/dc/dcmitype/"/>
    <ds:schemaRef ds:uri="http://www.w3.org/XML/1998/namespace"/>
    <ds:schemaRef ds:uri="2d802136-154a-48a1-ad33-7af95ed1234a"/>
    <ds:schemaRef ds:uri="http://purl.org/dc/terms/"/>
  </ds:schemaRefs>
</ds:datastoreItem>
</file>

<file path=customXml/itemProps2.xml><?xml version="1.0" encoding="utf-8"?>
<ds:datastoreItem xmlns:ds="http://schemas.openxmlformats.org/officeDocument/2006/customXml" ds:itemID="{6BDF5A49-13B4-4F43-B6BA-414585F511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73731b-37e8-44f5-9fa3-49e2da619901"/>
    <ds:schemaRef ds:uri="2d802136-154a-48a1-ad33-7af95ed123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EFD87E-AA86-4D96-B334-A4DE41667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Garden Court Chambers Slide Template 2025</Template>
  <TotalTime>595</TotalTime>
  <Words>1799</Words>
  <Application>Microsoft Office PowerPoint</Application>
  <PresentationFormat>On-screen Show (16:9)</PresentationFormat>
  <Paragraphs>195</Paragraphs>
  <Slides>17</Slides>
  <Notes>11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Adria Slab</vt:lpstr>
      <vt:lpstr>Aptos</vt:lpstr>
      <vt:lpstr>Aptos Display</vt:lpstr>
      <vt:lpstr>Arial</vt:lpstr>
      <vt:lpstr>Calibri</vt:lpstr>
      <vt:lpstr>Georgia</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SEND REFORM  David Lawson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Temple</dc:creator>
  <cp:lastModifiedBy>Geordie Cheetham</cp:lastModifiedBy>
  <cp:revision>11</cp:revision>
  <cp:lastPrinted>2018-04-16T09:47:25Z</cp:lastPrinted>
  <dcterms:created xsi:type="dcterms:W3CDTF">2026-03-03T22:34:58Z</dcterms:created>
  <dcterms:modified xsi:type="dcterms:W3CDTF">2026-03-05T10:44:24Z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0x010100A384B4EE1F568247B4B8A275AA9C28AD</vt:lpwstr>
  </property>
  <property fmtid="{D5CDD505-2E9C-101B-9397-08002B2CF9AE}" pid="3" name="MediaServiceImageTags">
    <vt:lpwstr/>
  </property>
</Properties>
</file>